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5"/>
  </p:sldMasterIdLst>
  <p:notesMasterIdLst>
    <p:notesMasterId r:id="rId23"/>
  </p:notesMasterIdLst>
  <p:handoutMasterIdLst>
    <p:handoutMasterId r:id="rId24"/>
  </p:handoutMasterIdLst>
  <p:sldIdLst>
    <p:sldId id="1301" r:id="rId6"/>
    <p:sldId id="1308" r:id="rId7"/>
    <p:sldId id="1329" r:id="rId8"/>
    <p:sldId id="256" r:id="rId9"/>
    <p:sldId id="1331" r:id="rId10"/>
    <p:sldId id="1346" r:id="rId11"/>
    <p:sldId id="1333" r:id="rId12"/>
    <p:sldId id="1351" r:id="rId13"/>
    <p:sldId id="1355" r:id="rId14"/>
    <p:sldId id="1356" r:id="rId15"/>
    <p:sldId id="1347" r:id="rId16"/>
    <p:sldId id="1349" r:id="rId17"/>
    <p:sldId id="1348" r:id="rId18"/>
    <p:sldId id="1328" r:id="rId19"/>
    <p:sldId id="1358" r:id="rId20"/>
    <p:sldId id="1350" r:id="rId21"/>
    <p:sldId id="1307" r:id="rId2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ＭＳ Ｐゴシック" pitchFamily="16" charset="-128"/>
        <a:cs typeface="+mn-cs"/>
      </a:defRPr>
    </a:lvl5pPr>
    <a:lvl6pPr marL="2286000" algn="l" defTabSz="914400" rtl="0" eaLnBrk="1" latinLnBrk="0" hangingPunct="1">
      <a:defRPr sz="2400" kern="1200">
        <a:solidFill>
          <a:schemeClr val="tx1"/>
        </a:solidFill>
        <a:latin typeface="Garamond" pitchFamily="18" charset="0"/>
        <a:ea typeface="ＭＳ Ｐゴシック" pitchFamily="16" charset="-128"/>
        <a:cs typeface="+mn-cs"/>
      </a:defRPr>
    </a:lvl6pPr>
    <a:lvl7pPr marL="2743200" algn="l" defTabSz="914400" rtl="0" eaLnBrk="1" latinLnBrk="0" hangingPunct="1">
      <a:defRPr sz="2400" kern="1200">
        <a:solidFill>
          <a:schemeClr val="tx1"/>
        </a:solidFill>
        <a:latin typeface="Garamond" pitchFamily="18" charset="0"/>
        <a:ea typeface="ＭＳ Ｐゴシック" pitchFamily="16" charset="-128"/>
        <a:cs typeface="+mn-cs"/>
      </a:defRPr>
    </a:lvl7pPr>
    <a:lvl8pPr marL="3200400" algn="l" defTabSz="914400" rtl="0" eaLnBrk="1" latinLnBrk="0" hangingPunct="1">
      <a:defRPr sz="2400" kern="1200">
        <a:solidFill>
          <a:schemeClr val="tx1"/>
        </a:solidFill>
        <a:latin typeface="Garamond" pitchFamily="18" charset="0"/>
        <a:ea typeface="ＭＳ Ｐゴシック" pitchFamily="16" charset="-128"/>
        <a:cs typeface="+mn-cs"/>
      </a:defRPr>
    </a:lvl8pPr>
    <a:lvl9pPr marL="3657600" algn="l" defTabSz="914400" rtl="0" eaLnBrk="1" latinLnBrk="0" hangingPunct="1">
      <a:defRPr sz="2400" kern="1200">
        <a:solidFill>
          <a:schemeClr val="tx1"/>
        </a:solidFill>
        <a:latin typeface="Garamond" pitchFamily="18" charset="0"/>
        <a:ea typeface="ＭＳ Ｐゴシック" pitchFamily="16" charset="-128"/>
        <a:cs typeface="+mn-cs"/>
      </a:defRPr>
    </a:lvl9pPr>
  </p:defaultTextStyle>
  <p:extLst>
    <p:ext uri="{EFAFB233-063F-42B5-8137-9DF3F51BA10A}">
      <p15:sldGuideLst xmlns:p15="http://schemas.microsoft.com/office/powerpoint/2012/main">
        <p15:guide id="1" orient="horz" pos="52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ted States Army" initials="U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0000FF"/>
    <a:srgbClr val="FF40FF"/>
    <a:srgbClr val="FF2F92"/>
    <a:srgbClr val="3366FF"/>
    <a:srgbClr val="BFE4C9"/>
    <a:srgbClr val="FFCC66"/>
    <a:srgbClr val="FFFFCC"/>
    <a:srgbClr val="FBF4CF"/>
    <a:srgbClr val="FFF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095" autoAdjust="0"/>
  </p:normalViewPr>
  <p:slideViewPr>
    <p:cSldViewPr>
      <p:cViewPr varScale="1">
        <p:scale>
          <a:sx n="124" d="100"/>
          <a:sy n="124" d="100"/>
        </p:scale>
        <p:origin x="2384" y="168"/>
      </p:cViewPr>
      <p:guideLst>
        <p:guide orient="horz" pos="5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906"/>
    </p:cViewPr>
  </p:sorterViewPr>
  <p:notesViewPr>
    <p:cSldViewPr>
      <p:cViewPr varScale="1">
        <p:scale>
          <a:sx n="81" d="100"/>
          <a:sy n="81" d="100"/>
        </p:scale>
        <p:origin x="3942"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038475" cy="465137"/>
          </a:xfrm>
          <a:prstGeom prst="rect">
            <a:avLst/>
          </a:prstGeom>
        </p:spPr>
        <p:txBody>
          <a:bodyPr vert="horz" lIns="91345" tIns="45672" rIns="91345" bIns="45672" rtlCol="0"/>
          <a:lstStyle>
            <a:lvl1pPr algn="l">
              <a:defRPr sz="1200"/>
            </a:lvl1pPr>
          </a:lstStyle>
          <a:p>
            <a:endParaRPr lang="en-US" dirty="0"/>
          </a:p>
        </p:txBody>
      </p:sp>
      <p:sp>
        <p:nvSpPr>
          <p:cNvPr id="4" name="Footer Placeholder 3"/>
          <p:cNvSpPr>
            <a:spLocks noGrp="1"/>
          </p:cNvSpPr>
          <p:nvPr>
            <p:ph type="ftr" sz="quarter" idx="2"/>
          </p:nvPr>
        </p:nvSpPr>
        <p:spPr>
          <a:xfrm>
            <a:off x="5" y="8829681"/>
            <a:ext cx="3038475" cy="465137"/>
          </a:xfrm>
          <a:prstGeom prst="rect">
            <a:avLst/>
          </a:prstGeom>
        </p:spPr>
        <p:txBody>
          <a:bodyPr vert="horz" lIns="91345" tIns="45672" rIns="91345" bIns="45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81"/>
            <a:ext cx="3038475" cy="465137"/>
          </a:xfrm>
          <a:prstGeom prst="rect">
            <a:avLst/>
          </a:prstGeom>
        </p:spPr>
        <p:txBody>
          <a:bodyPr vert="horz" lIns="91345" tIns="45672" rIns="91345" bIns="45672" rtlCol="0" anchor="b"/>
          <a:lstStyle>
            <a:lvl1pPr algn="r">
              <a:defRPr sz="1200"/>
            </a:lvl1pPr>
          </a:lstStyle>
          <a:p>
            <a:fld id="{DEE7519F-98F3-4CF2-9452-3FBB2D2CBE3D}" type="slidenum">
              <a:rPr lang="en-US" smtClean="0"/>
              <a:pPr/>
              <a:t>‹#›</a:t>
            </a:fld>
            <a:endParaRPr lang="en-US" dirty="0"/>
          </a:p>
        </p:txBody>
      </p:sp>
      <p:sp>
        <p:nvSpPr>
          <p:cNvPr id="6" name="Date Placeholder 5"/>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CFC9B9D-A28B-483C-94B1-D84422ADC3E9}" type="datetimeFigureOut">
              <a:rPr lang="en-US" smtClean="0"/>
              <a:t>5/14/24</a:t>
            </a:fld>
            <a:endParaRPr lang="en-US"/>
          </a:p>
        </p:txBody>
      </p:sp>
    </p:spTree>
    <p:extLst>
      <p:ext uri="{BB962C8B-B14F-4D97-AF65-F5344CB8AC3E}">
        <p14:creationId xmlns:p14="http://schemas.microsoft.com/office/powerpoint/2010/main" val="1627774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38052" cy="465456"/>
          </a:xfrm>
          <a:prstGeom prst="rect">
            <a:avLst/>
          </a:prstGeom>
          <a:noFill/>
          <a:ln w="9525">
            <a:noFill/>
            <a:miter lim="800000"/>
            <a:headEnd/>
            <a:tailEnd/>
          </a:ln>
        </p:spPr>
        <p:txBody>
          <a:bodyPr vert="horz" wrap="square" lIns="93070" tIns="46536" rIns="93070" bIns="46536" numCol="1" anchor="t" anchorCtr="0" compatLnSpc="1">
            <a:prstTxWarp prst="textNoShape">
              <a:avLst/>
            </a:prstTxWarp>
          </a:bodyPr>
          <a:lstStyle>
            <a:lvl1pPr defTabSz="929949">
              <a:defRPr sz="1200">
                <a:latin typeface="Arial" charset="0"/>
              </a:defRPr>
            </a:lvl1pPr>
          </a:lstStyle>
          <a:p>
            <a:endParaRPr lang="en-US" dirty="0"/>
          </a:p>
        </p:txBody>
      </p:sp>
      <p:sp>
        <p:nvSpPr>
          <p:cNvPr id="8195" name="Rectangle 3"/>
          <p:cNvSpPr>
            <a:spLocks noGrp="1" noChangeArrowheads="1"/>
          </p:cNvSpPr>
          <p:nvPr>
            <p:ph type="dt" idx="1"/>
          </p:nvPr>
        </p:nvSpPr>
        <p:spPr bwMode="auto">
          <a:xfrm>
            <a:off x="3972351" y="1"/>
            <a:ext cx="3038052" cy="465456"/>
          </a:xfrm>
          <a:prstGeom prst="rect">
            <a:avLst/>
          </a:prstGeom>
          <a:noFill/>
          <a:ln w="9525">
            <a:noFill/>
            <a:miter lim="800000"/>
            <a:headEnd/>
            <a:tailEnd/>
          </a:ln>
        </p:spPr>
        <p:txBody>
          <a:bodyPr vert="horz" wrap="square" lIns="93070" tIns="46536" rIns="93070" bIns="46536" numCol="1" anchor="t" anchorCtr="0" compatLnSpc="1">
            <a:prstTxWarp prst="textNoShape">
              <a:avLst/>
            </a:prstTxWarp>
          </a:bodyPr>
          <a:lstStyle>
            <a:lvl1pPr algn="r" defTabSz="929949">
              <a:defRPr sz="1200">
                <a:latin typeface="Arial" charset="0"/>
              </a:defRPr>
            </a:lvl1pPr>
          </a:lstStyle>
          <a:p>
            <a:endParaRPr lang="en-US" dirty="0"/>
          </a:p>
        </p:txBody>
      </p:sp>
      <p:sp>
        <p:nvSpPr>
          <p:cNvPr id="81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4299" y="4416273"/>
            <a:ext cx="5141807" cy="4182745"/>
          </a:xfrm>
          <a:prstGeom prst="rect">
            <a:avLst/>
          </a:prstGeom>
          <a:noFill/>
          <a:ln w="9525">
            <a:noFill/>
            <a:miter lim="800000"/>
            <a:headEnd/>
            <a:tailEnd/>
          </a:ln>
        </p:spPr>
        <p:txBody>
          <a:bodyPr vert="horz" wrap="square" lIns="93070" tIns="46536" rIns="93070" bIns="465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30953"/>
            <a:ext cx="3038052" cy="465455"/>
          </a:xfrm>
          <a:prstGeom prst="rect">
            <a:avLst/>
          </a:prstGeom>
          <a:noFill/>
          <a:ln w="9525">
            <a:noFill/>
            <a:miter lim="800000"/>
            <a:headEnd/>
            <a:tailEnd/>
          </a:ln>
        </p:spPr>
        <p:txBody>
          <a:bodyPr vert="horz" wrap="square" lIns="93070" tIns="46536" rIns="93070" bIns="46536" numCol="1" anchor="b" anchorCtr="0" compatLnSpc="1">
            <a:prstTxWarp prst="textNoShape">
              <a:avLst/>
            </a:prstTxWarp>
          </a:bodyPr>
          <a:lstStyle>
            <a:lvl1pPr defTabSz="929949">
              <a:defRPr sz="1200">
                <a:latin typeface="Arial" charset="0"/>
              </a:defRPr>
            </a:lvl1pPr>
          </a:lstStyle>
          <a:p>
            <a:endParaRPr lang="en-US" dirty="0"/>
          </a:p>
        </p:txBody>
      </p:sp>
      <p:sp>
        <p:nvSpPr>
          <p:cNvPr id="8199" name="Rectangle 7"/>
          <p:cNvSpPr>
            <a:spLocks noGrp="1" noChangeArrowheads="1"/>
          </p:cNvSpPr>
          <p:nvPr>
            <p:ph type="sldNum" sz="quarter" idx="5"/>
          </p:nvPr>
        </p:nvSpPr>
        <p:spPr bwMode="auto">
          <a:xfrm>
            <a:off x="3972351" y="8830953"/>
            <a:ext cx="3038052" cy="465455"/>
          </a:xfrm>
          <a:prstGeom prst="rect">
            <a:avLst/>
          </a:prstGeom>
          <a:noFill/>
          <a:ln w="9525">
            <a:noFill/>
            <a:miter lim="800000"/>
            <a:headEnd/>
            <a:tailEnd/>
          </a:ln>
        </p:spPr>
        <p:txBody>
          <a:bodyPr vert="horz" wrap="square" lIns="93070" tIns="46536" rIns="93070" bIns="46536" numCol="1" anchor="b" anchorCtr="0" compatLnSpc="1">
            <a:prstTxWarp prst="textNoShape">
              <a:avLst/>
            </a:prstTxWarp>
          </a:bodyPr>
          <a:lstStyle>
            <a:lvl1pPr algn="r" defTabSz="929949">
              <a:defRPr sz="1200">
                <a:latin typeface="Arial" charset="0"/>
              </a:defRPr>
            </a:lvl1pPr>
          </a:lstStyle>
          <a:p>
            <a:fld id="{C58D76E4-CCF0-4814-93FE-BA0A7508E4C4}" type="slidenum">
              <a:rPr lang="en-US"/>
              <a:pPr/>
              <a:t>‹#›</a:t>
            </a:fld>
            <a:endParaRPr lang="en-US" dirty="0"/>
          </a:p>
        </p:txBody>
      </p:sp>
    </p:spTree>
    <p:extLst>
      <p:ext uri="{BB962C8B-B14F-4D97-AF65-F5344CB8AC3E}">
        <p14:creationId xmlns:p14="http://schemas.microsoft.com/office/powerpoint/2010/main" val="1802545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229600" cy="4525963"/>
          </a:xfrm>
          <a:prstGeom prst="rect">
            <a:avLst/>
          </a:prstGeom>
        </p:spPr>
        <p:txBody>
          <a:bodyPr/>
          <a:lstStyle>
            <a:lvl1pPr>
              <a:buFont typeface="Arial" pitchFamily="34" charset="0"/>
              <a:buChar char="•"/>
              <a:defRPr sz="1800">
                <a:solidFill>
                  <a:schemeClr val="tx1"/>
                </a:solidFill>
                <a:latin typeface="Arial" pitchFamily="34" charset="0"/>
                <a:cs typeface="Arial" pitchFamily="34" charset="0"/>
              </a:defRPr>
            </a:lvl1pPr>
            <a:lvl2pPr>
              <a:buClrTx/>
              <a:buFont typeface="Arial" pitchFamily="34" charset="0"/>
              <a:buChar char="−"/>
              <a:defRPr sz="1350">
                <a:solidFill>
                  <a:schemeClr val="tx1"/>
                </a:solidFill>
                <a:latin typeface="Arial" pitchFamily="34" charset="0"/>
                <a:cs typeface="Arial" pitchFamily="34" charset="0"/>
              </a:defRPr>
            </a:lvl2pPr>
            <a:lvl3pPr>
              <a:buClrTx/>
              <a:buFont typeface="Arial" pitchFamily="34" charset="0"/>
              <a:buChar char="−"/>
              <a:defRPr sz="1350">
                <a:solidFill>
                  <a:schemeClr val="tx1"/>
                </a:solidFill>
                <a:latin typeface="Arial" pitchFamily="34" charset="0"/>
                <a:cs typeface="Arial" pitchFamily="34" charset="0"/>
              </a:defRPr>
            </a:lvl3pPr>
            <a:lvl4pPr>
              <a:buClrTx/>
              <a:buFont typeface="Arial" pitchFamily="34" charset="0"/>
              <a:buChar char="−"/>
              <a:defRPr sz="1350">
                <a:solidFill>
                  <a:schemeClr val="tx1"/>
                </a:solidFill>
                <a:latin typeface="Arial" pitchFamily="34" charset="0"/>
                <a:cs typeface="Arial" pitchFamily="34" charset="0"/>
              </a:defRPr>
            </a:lvl4pPr>
            <a:lvl5pPr>
              <a:buClrTx/>
              <a:buFont typeface="Arial" pitchFamily="34" charset="0"/>
              <a:buChar char="−"/>
              <a:defRPr sz="135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366357"/>
            <a:ext cx="8610600" cy="369332"/>
          </a:xfrm>
        </p:spPr>
        <p:txBody>
          <a:bodyPr/>
          <a:lstStyle>
            <a:lvl1pPr>
              <a:defRPr>
                <a:latin typeface="Arial" pitchFamily="34" charset="0"/>
                <a:cs typeface="Arial" pitchFamily="34" charset="0"/>
              </a:defRPr>
            </a:lvl1pPr>
          </a:lstStyle>
          <a:p>
            <a:r>
              <a:rPr lang="en-US" dirty="0"/>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95375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4969"/>
            <a:ext cx="7772400" cy="1384995"/>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442EE6B1-8D9F-420B-996A-9FBA9B0BF8C7}" type="datetimeFigureOut">
              <a:rPr lang="en-US" smtClean="0"/>
              <a:t>5/14/24</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9977A46-D9BC-41C6-BF2A-450CC1561D10}" type="slidenum">
              <a:rPr lang="en-US" smtClean="0"/>
              <a:t>‹#›</a:t>
            </a:fld>
            <a:endParaRPr lang="en-US" dirty="0"/>
          </a:p>
        </p:txBody>
      </p:sp>
    </p:spTree>
    <p:extLst>
      <p:ext uri="{BB962C8B-B14F-4D97-AF65-F5344CB8AC3E}">
        <p14:creationId xmlns:p14="http://schemas.microsoft.com/office/powerpoint/2010/main" val="399525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1"/>
        <p:cNvGrpSpPr/>
        <p:nvPr/>
      </p:nvGrpSpPr>
      <p:grpSpPr>
        <a:xfrm>
          <a:off x="0" y="0"/>
          <a:ext cx="0" cy="0"/>
          <a:chOff x="0" y="0"/>
          <a:chExt cx="0" cy="0"/>
        </a:xfrm>
      </p:grpSpPr>
      <p:sp>
        <p:nvSpPr>
          <p:cNvPr id="12" name="Google Shape;12;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 name="Google Shape;14;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779818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gray">
          <a:xfrm>
            <a:off x="609601" y="290157"/>
            <a:ext cx="7162800" cy="369332"/>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r>
              <a:rPr lang="en-US" dirty="0"/>
              <a:t>Click to edit Master title style</a:t>
            </a:r>
          </a:p>
        </p:txBody>
      </p:sp>
      <p:cxnSp>
        <p:nvCxnSpPr>
          <p:cNvPr id="12" name="Straight Connector 11"/>
          <p:cNvCxnSpPr/>
          <p:nvPr/>
        </p:nvCxnSpPr>
        <p:spPr bwMode="auto">
          <a:xfrm>
            <a:off x="914400" y="838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066800" y="914400"/>
            <a:ext cx="7315200" cy="0"/>
          </a:xfrm>
          <a:prstGeom prst="line">
            <a:avLst/>
          </a:prstGeom>
          <a:noFill/>
          <a:ln w="25400" cap="flat" cmpd="sng" algn="ctr">
            <a:solidFill>
              <a:srgbClr val="FFC000"/>
            </a:solidFill>
            <a:prstDash val="solid"/>
            <a:round/>
            <a:headEnd type="none" w="med" len="med"/>
            <a:tailEnd type="none" w="med" len="med"/>
          </a:ln>
          <a:effectLst/>
        </p:spPr>
      </p:cxnSp>
      <p:cxnSp>
        <p:nvCxnSpPr>
          <p:cNvPr id="19" name="Straight Connector 18"/>
          <p:cNvCxnSpPr/>
          <p:nvPr/>
        </p:nvCxnSpPr>
        <p:spPr bwMode="auto">
          <a:xfrm>
            <a:off x="914400" y="6553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66800" y="6477000"/>
            <a:ext cx="7315200" cy="0"/>
          </a:xfrm>
          <a:prstGeom prst="line">
            <a:avLst/>
          </a:prstGeom>
          <a:noFill/>
          <a:ln w="25400" cap="flat" cmpd="sng" algn="ctr">
            <a:solidFill>
              <a:srgbClr val="FFC000"/>
            </a:solidFill>
            <a:prstDash val="solid"/>
            <a:round/>
            <a:headEnd type="none" w="med" len="med"/>
            <a:tailEnd type="none" w="med" len="med"/>
          </a:ln>
          <a:effectLst/>
        </p:spPr>
      </p:cxnSp>
      <p:pic>
        <p:nvPicPr>
          <p:cNvPr id="2050" name="Picture 2" descr="Flag of the United States - Wikipedia">
            <a:extLst>
              <a:ext uri="{FF2B5EF4-FFF2-40B4-BE49-F238E27FC236}">
                <a16:creationId xmlns:a16="http://schemas.microsoft.com/office/drawing/2014/main" id="{FD3E208F-9A26-778D-129B-8F0B074D724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0501" y="29633"/>
            <a:ext cx="1038199" cy="7290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national Four Days Marches Nijmegen - Wikipedia">
            <a:extLst>
              <a:ext uri="{FF2B5EF4-FFF2-40B4-BE49-F238E27FC236}">
                <a16:creationId xmlns:a16="http://schemas.microsoft.com/office/drawing/2014/main" id="{9D86CF26-8E2D-42C6-BDAE-5DFCA10145C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16068" y="29633"/>
            <a:ext cx="997940" cy="7983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 id="2147483668" r:id="rId4"/>
  </p:sldLayoutIdLst>
  <p:transition/>
  <p:hf hdr="0"/>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r" rtl="0" eaLnBrk="0" fontAlgn="base" hangingPunct="0">
        <a:spcBef>
          <a:spcPct val="0"/>
        </a:spcBef>
        <a:spcAft>
          <a:spcPct val="0"/>
        </a:spcAft>
        <a:defRPr sz="2400" b="1">
          <a:solidFill>
            <a:schemeClr val="bg1"/>
          </a:solidFill>
          <a:latin typeface="Arial" charset="0"/>
        </a:defRPr>
      </a:lvl2pPr>
      <a:lvl3pPr algn="r" rtl="0" eaLnBrk="0" fontAlgn="base" hangingPunct="0">
        <a:spcBef>
          <a:spcPct val="0"/>
        </a:spcBef>
        <a:spcAft>
          <a:spcPct val="0"/>
        </a:spcAft>
        <a:defRPr sz="2400" b="1">
          <a:solidFill>
            <a:schemeClr val="bg1"/>
          </a:solidFill>
          <a:latin typeface="Arial" charset="0"/>
        </a:defRPr>
      </a:lvl3pPr>
      <a:lvl4pPr algn="r" rtl="0" eaLnBrk="0" fontAlgn="base" hangingPunct="0">
        <a:spcBef>
          <a:spcPct val="0"/>
        </a:spcBef>
        <a:spcAft>
          <a:spcPct val="0"/>
        </a:spcAft>
        <a:defRPr sz="2400" b="1">
          <a:solidFill>
            <a:schemeClr val="bg1"/>
          </a:solidFill>
          <a:latin typeface="Arial" charset="0"/>
        </a:defRPr>
      </a:lvl4pPr>
      <a:lvl5pPr algn="r" rtl="0" eaLnBrk="0" fontAlgn="base" hangingPunct="0">
        <a:spcBef>
          <a:spcPct val="0"/>
        </a:spcBef>
        <a:spcAft>
          <a:spcPct val="0"/>
        </a:spcAft>
        <a:defRPr sz="2400" b="1">
          <a:solidFill>
            <a:schemeClr val="bg1"/>
          </a:solidFill>
          <a:latin typeface="Arial" charset="0"/>
        </a:defRPr>
      </a:lvl5pPr>
      <a:lvl6pPr marL="342900" algn="r" rtl="0" fontAlgn="base">
        <a:spcBef>
          <a:spcPct val="0"/>
        </a:spcBef>
        <a:spcAft>
          <a:spcPct val="0"/>
        </a:spcAft>
        <a:defRPr sz="2400" b="1">
          <a:solidFill>
            <a:schemeClr val="bg1"/>
          </a:solidFill>
          <a:latin typeface="Arial" charset="0"/>
        </a:defRPr>
      </a:lvl6pPr>
      <a:lvl7pPr marL="685800" algn="r" rtl="0" fontAlgn="base">
        <a:spcBef>
          <a:spcPct val="0"/>
        </a:spcBef>
        <a:spcAft>
          <a:spcPct val="0"/>
        </a:spcAft>
        <a:defRPr sz="2400" b="1">
          <a:solidFill>
            <a:schemeClr val="bg1"/>
          </a:solidFill>
          <a:latin typeface="Arial" charset="0"/>
        </a:defRPr>
      </a:lvl7pPr>
      <a:lvl8pPr marL="1028700" algn="r" rtl="0" fontAlgn="base">
        <a:spcBef>
          <a:spcPct val="0"/>
        </a:spcBef>
        <a:spcAft>
          <a:spcPct val="0"/>
        </a:spcAft>
        <a:defRPr sz="2400" b="1">
          <a:solidFill>
            <a:schemeClr val="bg1"/>
          </a:solidFill>
          <a:latin typeface="Arial" charset="0"/>
        </a:defRPr>
      </a:lvl8pPr>
      <a:lvl9pPr marL="1371600" algn="r" rtl="0" fontAlgn="base">
        <a:spcBef>
          <a:spcPct val="0"/>
        </a:spcBef>
        <a:spcAft>
          <a:spcPct val="0"/>
        </a:spcAft>
        <a:defRPr sz="2400" b="1">
          <a:solidFill>
            <a:schemeClr val="bg1"/>
          </a:solidFill>
          <a:latin typeface="Arial" charset="0"/>
        </a:defRPr>
      </a:lvl9pPr>
    </p:titleStyle>
    <p:bodyStyle>
      <a:lvl1pPr marL="257175" indent="-257175" algn="l" rtl="0" eaLnBrk="0" fontAlgn="base" hangingPunct="0">
        <a:spcBef>
          <a:spcPct val="20000"/>
        </a:spcBef>
        <a:spcAft>
          <a:spcPct val="0"/>
        </a:spcAft>
        <a:buClr>
          <a:schemeClr val="tx1"/>
        </a:buClr>
        <a:buSzPct val="110000"/>
        <a:buFont typeface="Wingdings" pitchFamily="2" charset="2"/>
        <a:buChar char="ü"/>
        <a:defRPr sz="2100" b="1">
          <a:solidFill>
            <a:schemeClr val="tx1"/>
          </a:solidFill>
          <a:latin typeface="+mn-lt"/>
          <a:ea typeface="+mn-ea"/>
          <a:cs typeface="+mn-cs"/>
        </a:defRPr>
      </a:lvl1pPr>
      <a:lvl2pPr marL="557213" indent="-214313" algn="l" rtl="0" eaLnBrk="0" fontAlgn="base" hangingPunct="0">
        <a:spcBef>
          <a:spcPct val="20000"/>
        </a:spcBef>
        <a:spcAft>
          <a:spcPct val="0"/>
        </a:spcAft>
        <a:buClr>
          <a:srgbClr val="663300"/>
        </a:buClr>
        <a:buSzPct val="90000"/>
        <a:buFont typeface="Wingdings" pitchFamily="2" charset="2"/>
        <a:buChar char="è"/>
        <a:defRPr sz="2100" b="1">
          <a:solidFill>
            <a:srgbClr val="663300"/>
          </a:solidFill>
          <a:latin typeface="+mn-lt"/>
        </a:defRPr>
      </a:lvl2pPr>
      <a:lvl3pPr marL="857250" indent="-171450" algn="l" rtl="0" eaLnBrk="0" fontAlgn="base" hangingPunct="0">
        <a:spcBef>
          <a:spcPct val="20000"/>
        </a:spcBef>
        <a:spcAft>
          <a:spcPct val="0"/>
        </a:spcAft>
        <a:buSzPct val="65000"/>
        <a:buFont typeface="Wingdings" pitchFamily="2" charset="2"/>
        <a:buChar char="u"/>
        <a:defRPr sz="1800" b="1">
          <a:solidFill>
            <a:srgbClr val="006600"/>
          </a:solidFill>
          <a:latin typeface="+mn-lt"/>
        </a:defRPr>
      </a:lvl3pPr>
      <a:lvl4pPr marL="1200150" indent="-171450" algn="l" rtl="0" eaLnBrk="0" fontAlgn="base" hangingPunct="0">
        <a:spcBef>
          <a:spcPct val="20000"/>
        </a:spcBef>
        <a:spcAft>
          <a:spcPct val="0"/>
        </a:spcAft>
        <a:buSzPct val="65000"/>
        <a:buFont typeface="Wingdings" pitchFamily="2" charset="2"/>
        <a:buChar char="u"/>
        <a:defRPr sz="1500" b="1">
          <a:solidFill>
            <a:srgbClr val="006600"/>
          </a:solidFill>
          <a:latin typeface="+mn-lt"/>
        </a:defRPr>
      </a:lvl4pPr>
      <a:lvl5pPr marL="1543050" indent="-171450" algn="l" rtl="0" eaLnBrk="0" fontAlgn="base" hangingPunct="0">
        <a:spcBef>
          <a:spcPct val="20000"/>
        </a:spcBef>
        <a:spcAft>
          <a:spcPct val="0"/>
        </a:spcAft>
        <a:buSzPct val="60000"/>
        <a:buFont typeface="Wingdings" pitchFamily="2" charset="2"/>
        <a:buChar char="£"/>
        <a:defRPr sz="1500" b="1">
          <a:solidFill>
            <a:srgbClr val="006600"/>
          </a:solidFill>
          <a:latin typeface="+mn-lt"/>
        </a:defRPr>
      </a:lvl5pPr>
      <a:lvl6pPr marL="1885950" indent="-171450" algn="l" rtl="0" fontAlgn="base">
        <a:spcBef>
          <a:spcPct val="20000"/>
        </a:spcBef>
        <a:spcAft>
          <a:spcPct val="0"/>
        </a:spcAft>
        <a:buSzPct val="60000"/>
        <a:buFont typeface="Wingdings" pitchFamily="2" charset="2"/>
        <a:buChar char="£"/>
        <a:defRPr sz="1500" b="1">
          <a:solidFill>
            <a:srgbClr val="006600"/>
          </a:solidFill>
          <a:latin typeface="+mn-lt"/>
        </a:defRPr>
      </a:lvl6pPr>
      <a:lvl7pPr marL="2228850" indent="-171450" algn="l" rtl="0" fontAlgn="base">
        <a:spcBef>
          <a:spcPct val="20000"/>
        </a:spcBef>
        <a:spcAft>
          <a:spcPct val="0"/>
        </a:spcAft>
        <a:buSzPct val="60000"/>
        <a:buFont typeface="Wingdings" pitchFamily="2" charset="2"/>
        <a:buChar char="£"/>
        <a:defRPr sz="1500" b="1">
          <a:solidFill>
            <a:srgbClr val="006600"/>
          </a:solidFill>
          <a:latin typeface="+mn-lt"/>
        </a:defRPr>
      </a:lvl7pPr>
      <a:lvl8pPr marL="2571750" indent="-171450" algn="l" rtl="0" fontAlgn="base">
        <a:spcBef>
          <a:spcPct val="20000"/>
        </a:spcBef>
        <a:spcAft>
          <a:spcPct val="0"/>
        </a:spcAft>
        <a:buSzPct val="60000"/>
        <a:buFont typeface="Wingdings" pitchFamily="2" charset="2"/>
        <a:buChar char="£"/>
        <a:defRPr sz="1500" b="1">
          <a:solidFill>
            <a:srgbClr val="006600"/>
          </a:solidFill>
          <a:latin typeface="+mn-lt"/>
        </a:defRPr>
      </a:lvl8pPr>
      <a:lvl9pPr marL="2914650" indent="-171450" algn="l" rtl="0" fontAlgn="base">
        <a:spcBef>
          <a:spcPct val="20000"/>
        </a:spcBef>
        <a:spcAft>
          <a:spcPct val="0"/>
        </a:spcAft>
        <a:buSzPct val="60000"/>
        <a:buFont typeface="Wingdings" pitchFamily="2" charset="2"/>
        <a:buChar char="£"/>
        <a:defRPr sz="1500" b="1">
          <a:solidFill>
            <a:srgbClr val="0066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4daagse.nl/en/routes/day-1" TargetMode="External"/><Relationship Id="rId2" Type="http://schemas.openxmlformats.org/officeDocument/2006/relationships/hyperlink" Target="https://www.4daagse.nl/en/routes" TargetMode="External"/><Relationship Id="rId1" Type="http://schemas.openxmlformats.org/officeDocument/2006/relationships/slideLayout" Target="../slideLayouts/slideLayout2.xml"/><Relationship Id="rId6" Type="http://schemas.openxmlformats.org/officeDocument/2006/relationships/hyperlink" Target="https://www.4daagse.nl/en/routes/day-4" TargetMode="External"/><Relationship Id="rId5" Type="http://schemas.openxmlformats.org/officeDocument/2006/relationships/hyperlink" Target="https://www.4daagse.nl/en/routes/day-3" TargetMode="External"/><Relationship Id="rId4" Type="http://schemas.openxmlformats.org/officeDocument/2006/relationships/hyperlink" Target="https://www.4daagse.nl/en/routes/day-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BHuF2uN2HA" TargetMode="External"/><Relationship Id="rId2" Type="http://schemas.openxmlformats.org/officeDocument/2006/relationships/hyperlink" Target="https://www.4daagse.nl/cdn/3ef79aad-55a1-4ad7-9fdc-472c4567c20d/2024-4days-marches-regulations-for-military-participant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rmypubs.army.mil/"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facebook.com/KampHeumensoor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youtube.com/watch?v=AontzVy2BWA"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850" y="2401417"/>
            <a:ext cx="7772400" cy="2985433"/>
          </a:xfrm>
        </p:spPr>
        <p:txBody>
          <a:bodyPr anchor="t"/>
          <a:lstStyle/>
          <a:p>
            <a:r>
              <a:rPr lang="en-US" sz="2400" dirty="0"/>
              <a:t>Indoctrination Brief</a:t>
            </a:r>
            <a:br>
              <a:rPr lang="en-US" sz="2100" dirty="0"/>
            </a:br>
            <a:r>
              <a:rPr lang="en-US" sz="2100" dirty="0"/>
              <a:t>4Daagse 2024, 16-19 July </a:t>
            </a:r>
            <a:br>
              <a:rPr lang="en-US" sz="2100" dirty="0"/>
            </a:br>
            <a:br>
              <a:rPr lang="en-US" sz="2100" dirty="0"/>
            </a:br>
            <a:r>
              <a:rPr lang="en-US" sz="2100" dirty="0"/>
              <a:t>USDNM Volunteers</a:t>
            </a:r>
            <a:br>
              <a:rPr lang="en-US" sz="2100" dirty="0"/>
            </a:br>
            <a:r>
              <a:rPr lang="en-US" sz="1600" b="0" dirty="0"/>
              <a:t>Christopher Bulger</a:t>
            </a:r>
            <a:br>
              <a:rPr lang="en-US" sz="1600" b="0" dirty="0"/>
            </a:br>
            <a:r>
              <a:rPr lang="en-US" sz="1600" b="0" dirty="0"/>
              <a:t>Mary Merson</a:t>
            </a:r>
            <a:br>
              <a:rPr lang="en-US" sz="2100" dirty="0"/>
            </a:br>
            <a:br>
              <a:rPr lang="en-US" sz="2100" dirty="0"/>
            </a:br>
            <a:r>
              <a:rPr lang="en-US" sz="1350" dirty="0"/>
              <a:t>Friday 10 MAY 2024</a:t>
            </a:r>
            <a:br>
              <a:rPr lang="en-US" sz="1350" dirty="0"/>
            </a:br>
            <a:r>
              <a:rPr lang="en-US" sz="1350" dirty="0"/>
              <a:t>2000 UTC+1</a:t>
            </a:r>
            <a:br>
              <a:rPr lang="en-US" sz="1350" dirty="0"/>
            </a:br>
            <a:br>
              <a:rPr lang="en-US" sz="1350" dirty="0"/>
            </a:br>
            <a:r>
              <a:rPr lang="en-US" sz="1350" dirty="0"/>
              <a:t>https://</a:t>
            </a:r>
            <a:r>
              <a:rPr lang="en-US" sz="1350" dirty="0" err="1"/>
              <a:t>www.usnijmegenmarch.com</a:t>
            </a:r>
            <a:endParaRPr lang="en-US" sz="1350" dirty="0"/>
          </a:p>
        </p:txBody>
      </p:sp>
      <p:pic>
        <p:nvPicPr>
          <p:cNvPr id="7" name="Picture 6"/>
          <p:cNvPicPr>
            <a:picLocks noChangeAspect="1"/>
          </p:cNvPicPr>
          <p:nvPr/>
        </p:nvPicPr>
        <p:blipFill>
          <a:blip r:embed="rId2"/>
          <a:stretch>
            <a:fillRect/>
          </a:stretch>
        </p:blipFill>
        <p:spPr>
          <a:xfrm>
            <a:off x="285750" y="2524422"/>
            <a:ext cx="2078182" cy="1828800"/>
          </a:xfrm>
          <a:prstGeom prst="rect">
            <a:avLst/>
          </a:prstGeom>
        </p:spPr>
      </p:pic>
      <p:sp>
        <p:nvSpPr>
          <p:cNvPr id="3" name="TextBox 2">
            <a:extLst>
              <a:ext uri="{FF2B5EF4-FFF2-40B4-BE49-F238E27FC236}">
                <a16:creationId xmlns:a16="http://schemas.microsoft.com/office/drawing/2014/main" id="{673409EA-8680-586B-FF9D-DB90DBDFE8AE}"/>
              </a:ext>
            </a:extLst>
          </p:cNvPr>
          <p:cNvSpPr txBox="1"/>
          <p:nvPr/>
        </p:nvSpPr>
        <p:spPr>
          <a:xfrm>
            <a:off x="0" y="228600"/>
            <a:ext cx="9143999" cy="461665"/>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U.S. Delegation Nijmegen March (USDNM)</a:t>
            </a:r>
          </a:p>
        </p:txBody>
      </p:sp>
    </p:spTree>
    <p:extLst>
      <p:ext uri="{BB962C8B-B14F-4D97-AF65-F5344CB8AC3E}">
        <p14:creationId xmlns:p14="http://schemas.microsoft.com/office/powerpoint/2010/main" val="304263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458200"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3.1. Timeline (draft) / Uniform / Duty Status</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sp>
        <p:nvSpPr>
          <p:cNvPr id="18" name="Google Shape;143;p5">
            <a:extLst>
              <a:ext uri="{FF2B5EF4-FFF2-40B4-BE49-F238E27FC236}">
                <a16:creationId xmlns:a16="http://schemas.microsoft.com/office/drawing/2014/main" id="{89EF73D8-456B-6346-F03A-1CCA50E6EBE3}"/>
              </a:ext>
            </a:extLst>
          </p:cNvPr>
          <p:cNvSpPr txBox="1"/>
          <p:nvPr/>
        </p:nvSpPr>
        <p:spPr>
          <a:xfrm>
            <a:off x="484956" y="1429018"/>
            <a:ext cx="3686453" cy="193126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Day 1 – Tuesday, 18 July:</a:t>
            </a:r>
            <a:endParaRPr sz="1100" dirty="0">
              <a:latin typeface="Arial" panose="020B0604020202020204" pitchFamily="34" charset="0"/>
              <a:cs typeface="Arial" panose="020B0604020202020204" pitchFamily="34" charset="0"/>
            </a:endParaRPr>
          </a:p>
          <a:p>
            <a:pPr>
              <a:spcBef>
                <a:spcPts val="0"/>
              </a:spcBef>
              <a:spcAft>
                <a:spcPts val="0"/>
              </a:spcAft>
            </a:pPr>
            <a:endParaRPr sz="1100" dirty="0">
              <a:solidFill>
                <a:schemeClr val="dk1"/>
              </a:solidFill>
              <a:latin typeface="Arial" panose="020B0604020202020204" pitchFamily="34" charset="0"/>
              <a:ea typeface="Calibri"/>
              <a:cs typeface="Arial" panose="020B0604020202020204" pitchFamily="34" charset="0"/>
              <a:sym typeface="Calibri"/>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0430 - Individuals</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0435 - Teams Group 1 </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0600 - Teams Group 2</a:t>
            </a:r>
            <a:endParaRPr sz="1100" dirty="0">
              <a:latin typeface="Arial" panose="020B0604020202020204" pitchFamily="34" charset="0"/>
              <a:cs typeface="Arial" panose="020B0604020202020204" pitchFamily="34" charset="0"/>
            </a:endParaRPr>
          </a:p>
          <a:p>
            <a:pPr>
              <a:spcBef>
                <a:spcPts val="0"/>
              </a:spcBef>
              <a:spcAft>
                <a:spcPts val="0"/>
              </a:spcAft>
            </a:pPr>
            <a:endParaRPr sz="1100" dirty="0">
              <a:solidFill>
                <a:schemeClr val="dk1"/>
              </a:solidFill>
              <a:latin typeface="Arial" panose="020B0604020202020204" pitchFamily="34" charset="0"/>
              <a:ea typeface="Calibri"/>
              <a:cs typeface="Arial" panose="020B0604020202020204" pitchFamily="34" charset="0"/>
              <a:sym typeface="Calibri"/>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Day 2 – Wednesday, 19 July:</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0440 – Individuals</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0530 – Teams Group 2</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0600 – Teams Group 1</a:t>
            </a:r>
            <a:endParaRPr sz="1100" dirty="0">
              <a:latin typeface="Arial" panose="020B0604020202020204" pitchFamily="34" charset="0"/>
              <a:cs typeface="Arial" panose="020B0604020202020204" pitchFamily="34" charset="0"/>
            </a:endParaRPr>
          </a:p>
        </p:txBody>
      </p:sp>
      <p:sp>
        <p:nvSpPr>
          <p:cNvPr id="19" name="Google Shape;144;p5">
            <a:extLst>
              <a:ext uri="{FF2B5EF4-FFF2-40B4-BE49-F238E27FC236}">
                <a16:creationId xmlns:a16="http://schemas.microsoft.com/office/drawing/2014/main" id="{1043AD21-CB92-DE81-621B-349AC3040E5B}"/>
              </a:ext>
            </a:extLst>
          </p:cNvPr>
          <p:cNvSpPr txBox="1"/>
          <p:nvPr/>
        </p:nvSpPr>
        <p:spPr>
          <a:xfrm>
            <a:off x="-235449" y="1144407"/>
            <a:ext cx="9144000" cy="369332"/>
          </a:xfrm>
          <a:prstGeom prst="rect">
            <a:avLst/>
          </a:prstGeom>
          <a:noFill/>
          <a:ln>
            <a:noFill/>
          </a:ln>
        </p:spPr>
        <p:txBody>
          <a:bodyPr spcFirstLastPara="1" wrap="square" lIns="68569" tIns="34275" rIns="68569" bIns="34275" anchor="b" anchorCtr="0">
            <a:normAutofit/>
          </a:bodyPr>
          <a:lstStyle/>
          <a:p>
            <a:pPr algn="ctr">
              <a:lnSpc>
                <a:spcPct val="90000"/>
              </a:lnSpc>
              <a:spcBef>
                <a:spcPts val="0"/>
              </a:spcBef>
              <a:spcAft>
                <a:spcPts val="0"/>
              </a:spcAft>
              <a:buClr>
                <a:schemeClr val="dk1"/>
              </a:buClr>
              <a:buSzPct val="100000"/>
            </a:pPr>
            <a:r>
              <a:rPr lang="en-US" sz="1600" dirty="0">
                <a:solidFill>
                  <a:schemeClr val="dk1"/>
                </a:solidFill>
                <a:latin typeface="Arial"/>
                <a:ea typeface="Arial"/>
                <a:cs typeface="Arial"/>
                <a:sym typeface="Arial"/>
              </a:rPr>
              <a:t>Past Step-Off Schedule</a:t>
            </a:r>
            <a:endParaRPr sz="1600" dirty="0"/>
          </a:p>
        </p:txBody>
      </p:sp>
      <p:sp>
        <p:nvSpPr>
          <p:cNvPr id="20" name="Google Shape;148;p5">
            <a:extLst>
              <a:ext uri="{FF2B5EF4-FFF2-40B4-BE49-F238E27FC236}">
                <a16:creationId xmlns:a16="http://schemas.microsoft.com/office/drawing/2014/main" id="{ED5E3251-50FD-A5E0-9A43-7D1BDE38C0B3}"/>
              </a:ext>
            </a:extLst>
          </p:cNvPr>
          <p:cNvSpPr txBox="1"/>
          <p:nvPr/>
        </p:nvSpPr>
        <p:spPr>
          <a:xfrm>
            <a:off x="5024469" y="1429018"/>
            <a:ext cx="3619164" cy="193126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Day 3 – Thursday , 20 July:</a:t>
            </a:r>
            <a:endParaRPr sz="1100" dirty="0">
              <a:latin typeface="Arial" panose="020B0604020202020204" pitchFamily="34" charset="0"/>
              <a:cs typeface="Arial" panose="020B0604020202020204" pitchFamily="34" charset="0"/>
            </a:endParaRPr>
          </a:p>
          <a:p>
            <a:pPr>
              <a:spcBef>
                <a:spcPts val="0"/>
              </a:spcBef>
              <a:spcAft>
                <a:spcPts val="0"/>
              </a:spcAft>
            </a:pPr>
            <a:endParaRPr sz="1100" dirty="0">
              <a:solidFill>
                <a:schemeClr val="dk1"/>
              </a:solidFill>
              <a:latin typeface="Arial" panose="020B0604020202020204" pitchFamily="34" charset="0"/>
              <a:ea typeface="Calibri"/>
              <a:cs typeface="Arial" panose="020B0604020202020204" pitchFamily="34" charset="0"/>
              <a:sym typeface="Calibri"/>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0430 – Individuals</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0500 – Teams Group 1</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0530 – Teams Group 2</a:t>
            </a:r>
            <a:endParaRPr sz="1100" dirty="0">
              <a:latin typeface="Arial" panose="020B0604020202020204" pitchFamily="34" charset="0"/>
              <a:cs typeface="Arial" panose="020B0604020202020204" pitchFamily="34" charset="0"/>
            </a:endParaRPr>
          </a:p>
          <a:p>
            <a:pPr>
              <a:spcBef>
                <a:spcPts val="0"/>
              </a:spcBef>
              <a:spcAft>
                <a:spcPts val="0"/>
              </a:spcAft>
            </a:pPr>
            <a:endParaRPr sz="1100" dirty="0">
              <a:solidFill>
                <a:schemeClr val="dk1"/>
              </a:solidFill>
              <a:latin typeface="Arial" panose="020B0604020202020204" pitchFamily="34" charset="0"/>
              <a:ea typeface="Calibri"/>
              <a:cs typeface="Arial" panose="020B0604020202020204" pitchFamily="34" charset="0"/>
              <a:sym typeface="Calibri"/>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Day 4 – Friday, 21 July:</a:t>
            </a:r>
            <a:endParaRPr sz="1100" dirty="0">
              <a:latin typeface="Arial" panose="020B0604020202020204" pitchFamily="34" charset="0"/>
              <a:cs typeface="Arial" panose="020B0604020202020204" pitchFamily="34" charset="0"/>
            </a:endParaRPr>
          </a:p>
          <a:p>
            <a:pPr>
              <a:spcBef>
                <a:spcPts val="0"/>
              </a:spcBef>
              <a:spcAft>
                <a:spcPts val="0"/>
              </a:spcAft>
            </a:pPr>
            <a:endParaRPr sz="1100" dirty="0">
              <a:solidFill>
                <a:schemeClr val="dk1"/>
              </a:solidFill>
              <a:latin typeface="Arial" panose="020B0604020202020204" pitchFamily="34" charset="0"/>
              <a:ea typeface="Calibri"/>
              <a:cs typeface="Arial" panose="020B0604020202020204" pitchFamily="34" charset="0"/>
              <a:sym typeface="Calibri"/>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0330 – Individuals</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0335 – Teams Group 2</a:t>
            </a:r>
            <a:endParaRPr sz="1100" dirty="0">
              <a:latin typeface="Arial" panose="020B0604020202020204" pitchFamily="34" charset="0"/>
              <a:cs typeface="Arial" panose="020B0604020202020204" pitchFamily="34" charset="0"/>
            </a:endParaRPr>
          </a:p>
          <a:p>
            <a:pPr>
              <a:spcBef>
                <a:spcPts val="0"/>
              </a:spcBef>
              <a:spcAft>
                <a:spcPts val="0"/>
              </a:spcAft>
            </a:pPr>
            <a:r>
              <a:rPr lang="en-US" sz="1100" dirty="0">
                <a:solidFill>
                  <a:schemeClr val="dk1"/>
                </a:solidFill>
                <a:latin typeface="Arial" panose="020B0604020202020204" pitchFamily="34" charset="0"/>
                <a:ea typeface="Calibri"/>
                <a:cs typeface="Arial" panose="020B0604020202020204" pitchFamily="34" charset="0"/>
                <a:sym typeface="Calibri"/>
              </a:rPr>
              <a:t>	0400 – Teams Group 1</a:t>
            </a:r>
            <a:endParaRPr sz="1100" dirty="0">
              <a:solidFill>
                <a:schemeClr val="dk1"/>
              </a:solidFill>
              <a:latin typeface="Arial" panose="020B0604020202020204" pitchFamily="34" charset="0"/>
              <a:ea typeface="Calibri"/>
              <a:cs typeface="Arial" panose="020B0604020202020204" pitchFamily="34" charset="0"/>
              <a:sym typeface="Calibri"/>
            </a:endParaRPr>
          </a:p>
        </p:txBody>
      </p:sp>
      <p:sp>
        <p:nvSpPr>
          <p:cNvPr id="2" name="TextBox 1">
            <a:extLst>
              <a:ext uri="{FF2B5EF4-FFF2-40B4-BE49-F238E27FC236}">
                <a16:creationId xmlns:a16="http://schemas.microsoft.com/office/drawing/2014/main" id="{D501BDA1-3A30-0E33-0D20-E7CBF8750E44}"/>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
        <p:nvSpPr>
          <p:cNvPr id="4" name="TextBox 3">
            <a:extLst>
              <a:ext uri="{FF2B5EF4-FFF2-40B4-BE49-F238E27FC236}">
                <a16:creationId xmlns:a16="http://schemas.microsoft.com/office/drawing/2014/main" id="{949648A7-74B3-E66B-E445-980417869860}"/>
              </a:ext>
            </a:extLst>
          </p:cNvPr>
          <p:cNvSpPr txBox="1"/>
          <p:nvPr/>
        </p:nvSpPr>
        <p:spPr>
          <a:xfrm>
            <a:off x="381000" y="3338882"/>
            <a:ext cx="8534400" cy="3223959"/>
          </a:xfrm>
          <a:prstGeom prst="rect">
            <a:avLst/>
          </a:prstGeom>
          <a:noFill/>
        </p:spPr>
        <p:txBody>
          <a:bodyPr wrap="square" rtlCol="0">
            <a:spAutoFit/>
          </a:bodyPr>
          <a:lstStyle/>
          <a:p>
            <a:pPr marL="0" marR="0" lvl="0" indent="0" algn="l" defTabSz="685800" rtl="0" eaLnBrk="0" fontAlgn="base" latinLnBrk="0" hangingPunct="0">
              <a:lnSpc>
                <a:spcPct val="150000"/>
              </a:lnSpc>
              <a:spcBef>
                <a:spcPct val="0"/>
              </a:spcBef>
              <a:spcAft>
                <a:spcPct val="0"/>
              </a:spcAft>
              <a:buClrTx/>
              <a:buSzTx/>
              <a:buFontTx/>
              <a:buNone/>
              <a:tabLst>
                <a:tab pos="223838"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Uniform</a:t>
            </a:r>
          </a:p>
          <a:p>
            <a:pPr marL="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We (USDNM) has no regulatory enforcement authority. </a:t>
            </a:r>
          </a:p>
          <a:p>
            <a:pPr marL="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Home units might set uniform policies. In practice, team leads set uniform standards. Individuals exercise independent </a:t>
            </a:r>
          </a:p>
          <a:p>
            <a:pPr marR="0" lvl="0" algn="l" defTabSz="685800" rtl="0" eaLnBrk="0" fontAlgn="base" latinLnBrk="0" hangingPunct="0">
              <a:lnSpc>
                <a:spcPct val="100000"/>
              </a:lnSpc>
              <a:spcBef>
                <a:spcPct val="0"/>
              </a:spcBef>
              <a:spcAft>
                <a:spcPct val="0"/>
              </a:spcAft>
              <a:buClrTx/>
              <a:buSzTx/>
              <a:buFontTx/>
              <a:buNone/>
              <a:tabLst>
                <a:tab pos="449263" algn="l"/>
              </a:tabLst>
              <a:defRPr/>
            </a:pPr>
            <a:r>
              <a:rPr lang="en-US" sz="1100" dirty="0">
                <a:solidFill>
                  <a:srgbClr val="000000"/>
                </a:solidFill>
                <a:latin typeface="Arial"/>
              </a:rPr>
              <a:t>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discretion.</a:t>
            </a:r>
          </a:p>
          <a:p>
            <a:pPr marL="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Blousing pantlegs is acceptable. Again: “match ambient traffic”. </a:t>
            </a:r>
          </a:p>
          <a:p>
            <a:pPr marL="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Any authorized uniform items may be worn. Combat shirts are fine. </a:t>
            </a:r>
          </a:p>
          <a:p>
            <a:pPr marL="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It is “nice” when teams look uniform... just saying. </a:t>
            </a:r>
          </a:p>
          <a:p>
            <a:pPr marL="0" marR="0" lvl="0" indent="0" algn="l" defTabSz="685800" rtl="0" eaLnBrk="0" fontAlgn="base" latinLnBrk="0" hangingPunct="0">
              <a:lnSpc>
                <a:spcPct val="100000"/>
              </a:lnSpc>
              <a:spcBef>
                <a:spcPct val="0"/>
              </a:spcBef>
              <a:spcAft>
                <a:spcPct val="0"/>
              </a:spcAft>
              <a:buClrTx/>
              <a:buSzTx/>
              <a:buFontTx/>
              <a:buNone/>
              <a:tabLst>
                <a:tab pos="284163" algn="l"/>
              </a:tabLst>
              <a:defRPr/>
            </a:pPr>
            <a:endPar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endParaRPr>
          </a:p>
          <a:p>
            <a:pPr marL="0" marR="0" lvl="0" indent="0" algn="l" defTabSz="685800" rtl="0" eaLnBrk="0" fontAlgn="base" latinLnBrk="0" hangingPunct="0">
              <a:lnSpc>
                <a:spcPct val="100000"/>
              </a:lnSpc>
              <a:spcBef>
                <a:spcPct val="0"/>
              </a:spcBef>
              <a:spcAft>
                <a:spcPct val="0"/>
              </a:spcAft>
              <a:buClrTx/>
              <a:buSzTx/>
              <a:buFontTx/>
              <a:buNone/>
              <a:tabLst>
                <a:tab pos="284163" algn="l"/>
              </a:tabLst>
              <a:defRPr/>
            </a:pPr>
            <a:r>
              <a:rPr lang="en-US" sz="1100" dirty="0">
                <a:solidFill>
                  <a:srgbClr val="000000"/>
                </a:solidFill>
                <a:latin typeface="Arial"/>
              </a:rPr>
              <a:t>Duty Status</a:t>
            </a:r>
          </a:p>
          <a:p>
            <a:pPr marR="0" lvl="0" algn="l" defTabSz="685800" rtl="0" eaLnBrk="0" fontAlgn="base" latinLnBrk="0" hangingPunct="0">
              <a:lnSpc>
                <a:spcPct val="100000"/>
              </a:lnSpc>
              <a:spcBef>
                <a:spcPct val="0"/>
              </a:spcBef>
              <a:spcAft>
                <a:spcPct val="0"/>
              </a:spcAft>
              <a:buClrTx/>
              <a:buSzTx/>
              <a:buFontTx/>
              <a:buNone/>
              <a:tabLst>
                <a:tab pos="398463"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We (USDNM) have no authority over the source of marcher funds or duty status. </a:t>
            </a:r>
          </a:p>
          <a:p>
            <a:pPr defTabSz="685800">
              <a:tabLst>
                <a:tab pos="398463"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Marchers/teams should verify their duty status prior to participation. USDNM cannot confirm/validate line-of-duty injuries. </a:t>
            </a:r>
          </a:p>
          <a:p>
            <a:pPr marR="0" lvl="0" algn="l" defTabSz="685800" rtl="0" eaLnBrk="0" fontAlgn="base" latinLnBrk="0" hangingPunct="0">
              <a:lnSpc>
                <a:spcPct val="100000"/>
              </a:lnSpc>
              <a:spcBef>
                <a:spcPct val="0"/>
              </a:spcBef>
              <a:spcAft>
                <a:spcPct val="0"/>
              </a:spcAft>
              <a:buClrTx/>
              <a:buSzTx/>
              <a:buFontTx/>
              <a:buNone/>
              <a:tabLst>
                <a:tab pos="398463"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In general, the </a:t>
            </a:r>
            <a:r>
              <a:rPr lang="en-US" sz="1100" dirty="0">
                <a:solidFill>
                  <a:srgbClr val="000000"/>
                </a:solidFill>
                <a:latin typeface="Arial"/>
              </a:rPr>
              <a:t>h</a:t>
            </a:r>
            <a:r>
              <a:rPr kumimoji="0" lang="en-US" sz="1100" b="0" i="0" u="none" strike="noStrike" kern="1200" cap="none" spc="0" normalizeH="0" baseline="0" noProof="0" dirty="0" err="1">
                <a:ln>
                  <a:noFill/>
                </a:ln>
                <a:solidFill>
                  <a:srgbClr val="000000"/>
                </a:solidFill>
                <a:effectLst/>
                <a:uLnTx/>
                <a:uFillTx/>
                <a:latin typeface="Arial"/>
                <a:ea typeface="ＭＳ Ｐゴシック" pitchFamily="16" charset="-128"/>
                <a:cs typeface="+mn-cs"/>
              </a:rPr>
              <a:t>ome</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unit/service has discretion. EUCOM is the proponent command, USAREUR-AF issues the OPORD, which </a:t>
            </a:r>
          </a:p>
          <a:p>
            <a:pPr marR="0" lvl="0" algn="l" defTabSz="685800" rtl="0" eaLnBrk="0" fontAlgn="base" latinLnBrk="0" hangingPunct="0">
              <a:lnSpc>
                <a:spcPct val="100000"/>
              </a:lnSpc>
              <a:spcBef>
                <a:spcPct val="0"/>
              </a:spcBef>
              <a:spcAft>
                <a:spcPct val="0"/>
              </a:spcAft>
              <a:buClrTx/>
              <a:buSzTx/>
              <a:buFontTx/>
              <a:buNone/>
              <a:tabLst>
                <a:tab pos="511175" algn="l"/>
              </a:tabLst>
              <a:defRPr/>
            </a:pPr>
            <a:r>
              <a:rPr lang="en-US" sz="1100" dirty="0">
                <a:solidFill>
                  <a:srgbClr val="000000"/>
                </a:solidFill>
                <a:latin typeface="Arial"/>
              </a:rPr>
              <a:t>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typically states that no unit funds may support marcher participation. Army Europe-Africa can speak for Army Europe-Africa. </a:t>
            </a:r>
            <a:endParaRPr kumimoji="0" lang="de-DE" sz="1100" b="0" i="0" u="none" strike="noStrike" kern="1200" cap="none" spc="0" normalizeH="0" baseline="0" noProof="0" dirty="0">
              <a:ln>
                <a:noFill/>
              </a:ln>
              <a:solidFill>
                <a:srgbClr val="000000"/>
              </a:solidFill>
              <a:effectLst/>
              <a:uLnTx/>
              <a:uFillTx/>
              <a:latin typeface="Arial"/>
              <a:ea typeface="ＭＳ Ｐゴシック" pitchFamily="16" charset="-128"/>
              <a:cs typeface="+mn-cs"/>
            </a:endParaRPr>
          </a:p>
          <a:p>
            <a:pPr marR="0" lvl="0" algn="l" defTabSz="685800" rtl="0" eaLnBrk="0" fontAlgn="base" latinLnBrk="0" hangingPunct="0">
              <a:lnSpc>
                <a:spcPct val="100000"/>
              </a:lnSpc>
              <a:spcBef>
                <a:spcPct val="0"/>
              </a:spcBef>
              <a:spcAft>
                <a:spcPct val="0"/>
              </a:spcAft>
              <a:buClrTx/>
              <a:buSzTx/>
              <a:buFontTx/>
              <a:buNone/>
              <a:tabLst>
                <a:tab pos="398463" algn="l"/>
              </a:tabLst>
              <a:defRPr/>
            </a:pPr>
            <a:r>
              <a:rPr lang="en-US" sz="1100" dirty="0">
                <a:solidFill>
                  <a:srgbClr val="000000"/>
                </a:solidFill>
                <a:latin typeface="Arial"/>
              </a:rPr>
              <a:t>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There is some unclarity to duty </a:t>
            </a:r>
            <a:r>
              <a:rPr lang="en-US" sz="1100" dirty="0">
                <a:solidFill>
                  <a:srgbClr val="000000"/>
                </a:solidFill>
                <a:latin typeface="Arial"/>
              </a:rPr>
              <a:t>status.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USAREUR-AF does allow PTDY, to authorize uniform wear without official support. </a:t>
            </a:r>
          </a:p>
          <a:p>
            <a:pPr marR="0" lvl="0" algn="l" defTabSz="685800" rtl="0" eaLnBrk="0" fontAlgn="base" latinLnBrk="0" hangingPunct="0">
              <a:lnSpc>
                <a:spcPct val="100000"/>
              </a:lnSpc>
              <a:spcBef>
                <a:spcPct val="0"/>
              </a:spcBef>
              <a:spcAft>
                <a:spcPct val="0"/>
              </a:spcAft>
              <a:buClrTx/>
              <a:buSzTx/>
              <a:buFontTx/>
              <a:buNone/>
              <a:tabLst>
                <a:tab pos="511175" algn="l"/>
              </a:tabLst>
              <a:defRPr/>
            </a:pPr>
            <a:r>
              <a:rPr lang="en-US" sz="1100" dirty="0">
                <a:solidFill>
                  <a:srgbClr val="000000"/>
                </a:solidFill>
                <a:latin typeface="Arial"/>
              </a:rPr>
              <a:t>	However,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PTDY is legal only for officially- supported events, which might unit funding, so Nijmegen is not. </a:t>
            </a:r>
            <a:r>
              <a:rPr lang="en-US" sz="1100" dirty="0">
                <a:solidFill>
                  <a:srgbClr val="000000"/>
                </a:solidFill>
                <a:latin typeface="Arial"/>
              </a:rPr>
              <a:t>… if no one makes 	this a problem, no one will have one. </a:t>
            </a:r>
            <a:endPar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endParaRPr>
          </a:p>
          <a:p>
            <a:pPr marR="0" lvl="0" algn="l" defTabSz="685800" rtl="0" eaLnBrk="0" fontAlgn="base" latinLnBrk="0" hangingPunct="0">
              <a:lnSpc>
                <a:spcPct val="100000"/>
              </a:lnSpc>
              <a:spcBef>
                <a:spcPct val="0"/>
              </a:spcBef>
              <a:spcAft>
                <a:spcPct val="0"/>
              </a:spcAft>
              <a:buClrTx/>
              <a:buSzTx/>
              <a:buFontTx/>
              <a:buNone/>
              <a:tabLst>
                <a:tab pos="398463" algn="l"/>
              </a:tabLst>
              <a:defRPr/>
            </a:pPr>
            <a:r>
              <a:rPr lang="en-US" sz="1100" dirty="0">
                <a:solidFill>
                  <a:srgbClr val="000000"/>
                </a:solidFill>
                <a:latin typeface="Arial"/>
              </a:rPr>
              <a:t>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Reservists may participate in their “free time”. Nonetheless, please do clear your participation with your home command.</a:t>
            </a:r>
          </a:p>
          <a:p>
            <a:pPr marR="0" lvl="0" algn="l" defTabSz="685800" rtl="0" eaLnBrk="0" fontAlgn="base" latinLnBrk="0" hangingPunct="0">
              <a:lnSpc>
                <a:spcPct val="100000"/>
              </a:lnSpc>
              <a:spcBef>
                <a:spcPct val="0"/>
              </a:spcBef>
              <a:spcAft>
                <a:spcPct val="0"/>
              </a:spcAft>
              <a:buClrTx/>
              <a:buSzTx/>
              <a:buFontTx/>
              <a:buNone/>
              <a:tabLst>
                <a:tab pos="511175" algn="l"/>
              </a:tabLst>
              <a:defRPr/>
            </a:pPr>
            <a:endPar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24301338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D812CD3-3672-D991-0D30-2F0C545C3471}"/>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sp>
        <p:nvSpPr>
          <p:cNvPr id="3" name="TextBox 2">
            <a:extLst>
              <a:ext uri="{FF2B5EF4-FFF2-40B4-BE49-F238E27FC236}">
                <a16:creationId xmlns:a16="http://schemas.microsoft.com/office/drawing/2014/main" id="{717C9AA1-2691-C100-E7F6-66C23C3558E7}"/>
              </a:ext>
            </a:extLst>
          </p:cNvPr>
          <p:cNvSpPr txBox="1"/>
          <p:nvPr/>
        </p:nvSpPr>
        <p:spPr>
          <a:xfrm>
            <a:off x="457200" y="990600"/>
            <a:ext cx="8458200" cy="3820726"/>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200" dirty="0">
                <a:solidFill>
                  <a:srgbClr val="000000"/>
                </a:solidFill>
                <a:latin typeface="Arial"/>
              </a:rPr>
              <a:t>3.2. Routes</a:t>
            </a:r>
          </a:p>
          <a:p>
            <a:pPr defTabSz="685800">
              <a:lnSpc>
                <a:spcPct val="150000"/>
              </a:lnSpc>
              <a:defRPr/>
            </a:pPr>
            <a:r>
              <a:rPr lang="en-US" sz="1200" dirty="0">
                <a:latin typeface="Arial"/>
                <a:hlinkClick r:id="rId2">
                  <a:extLst>
                    <a:ext uri="{A12FA001-AC4F-418D-AE19-62706E023703}">
                      <ahyp:hlinkClr xmlns:ahyp="http://schemas.microsoft.com/office/drawing/2018/hyperlinkcolor" val="tx"/>
                    </a:ext>
                  </a:extLst>
                </a:hlinkClick>
              </a:rPr>
              <a:t>https://www.4daagse.nl/en/routes</a:t>
            </a:r>
            <a:endParaRPr lang="en-US" sz="1200" dirty="0">
              <a:latin typeface="Arial"/>
            </a:endParaRPr>
          </a:p>
          <a:p>
            <a:pPr defTabSz="685800">
              <a:tabLst>
                <a:tab pos="107950" algn="l"/>
                <a:tab pos="2046288" algn="l"/>
              </a:tabLst>
              <a:defRPr/>
            </a:pPr>
            <a:r>
              <a:rPr lang="en-US" sz="1200" dirty="0">
                <a:latin typeface="Arial"/>
              </a:rPr>
              <a:t>	Day 1 – Day of </a:t>
            </a:r>
            <a:r>
              <a:rPr lang="en-US" sz="1200" dirty="0" err="1">
                <a:latin typeface="Arial"/>
              </a:rPr>
              <a:t>Elst</a:t>
            </a:r>
            <a:r>
              <a:rPr lang="en-US" sz="1200" dirty="0">
                <a:latin typeface="Arial"/>
              </a:rPr>
              <a:t>	</a:t>
            </a:r>
            <a:r>
              <a:rPr lang="en-US" sz="1200" dirty="0">
                <a:latin typeface="Arial"/>
                <a:hlinkClick r:id="rId3">
                  <a:extLst>
                    <a:ext uri="{A12FA001-AC4F-418D-AE19-62706E023703}">
                      <ahyp:hlinkClr xmlns:ahyp="http://schemas.microsoft.com/office/drawing/2018/hyperlinkcolor" val="tx"/>
                    </a:ext>
                  </a:extLst>
                </a:hlinkClick>
              </a:rPr>
              <a:t>https://www.4daagse.nl/en/routes/day-</a:t>
            </a:r>
            <a:r>
              <a:rPr lang="en-US" sz="1200" dirty="0">
                <a:latin typeface="Arial"/>
              </a:rPr>
              <a:t>1</a:t>
            </a:r>
          </a:p>
          <a:p>
            <a:pPr defTabSz="685800">
              <a:tabLst>
                <a:tab pos="107950" algn="l"/>
                <a:tab pos="2046288" algn="l"/>
              </a:tabLst>
              <a:defRPr/>
            </a:pPr>
            <a:r>
              <a:rPr lang="en-US" sz="1200" dirty="0">
                <a:latin typeface="Arial"/>
              </a:rPr>
              <a:t>	Day 2 – Day of </a:t>
            </a:r>
            <a:r>
              <a:rPr lang="en-US" sz="1200" dirty="0" err="1">
                <a:latin typeface="Arial"/>
              </a:rPr>
              <a:t>Wijchen</a:t>
            </a:r>
            <a:r>
              <a:rPr lang="en-US" sz="1200" dirty="0">
                <a:latin typeface="Arial"/>
              </a:rPr>
              <a:t>	</a:t>
            </a:r>
            <a:r>
              <a:rPr lang="en-US" sz="1200" dirty="0">
                <a:latin typeface="Arial"/>
                <a:hlinkClick r:id="rId4">
                  <a:extLst>
                    <a:ext uri="{A12FA001-AC4F-418D-AE19-62706E023703}">
                      <ahyp:hlinkClr xmlns:ahyp="http://schemas.microsoft.com/office/drawing/2018/hyperlinkcolor" val="tx"/>
                    </a:ext>
                  </a:extLst>
                </a:hlinkClick>
              </a:rPr>
              <a:t>https://www.4daagse.nl/en/routes/day-2</a:t>
            </a:r>
            <a:endParaRPr lang="en-US" sz="1200" dirty="0">
              <a:latin typeface="Arial"/>
            </a:endParaRPr>
          </a:p>
          <a:p>
            <a:pPr defTabSz="685800">
              <a:tabLst>
                <a:tab pos="107950" algn="l"/>
                <a:tab pos="2046288" algn="l"/>
              </a:tabLst>
              <a:defRPr/>
            </a:pPr>
            <a:r>
              <a:rPr lang="en-US" sz="1200" dirty="0">
                <a:latin typeface="Arial"/>
              </a:rPr>
              <a:t>	Day 3 – Day of </a:t>
            </a:r>
            <a:r>
              <a:rPr lang="en-US" sz="1200" dirty="0" err="1">
                <a:latin typeface="Arial"/>
              </a:rPr>
              <a:t>Groesbeek</a:t>
            </a:r>
            <a:r>
              <a:rPr lang="en-US" sz="1200" dirty="0">
                <a:latin typeface="Arial"/>
              </a:rPr>
              <a:t>	</a:t>
            </a:r>
            <a:r>
              <a:rPr lang="en-US" sz="1200" dirty="0">
                <a:latin typeface="Arial"/>
                <a:hlinkClick r:id="rId5">
                  <a:extLst>
                    <a:ext uri="{A12FA001-AC4F-418D-AE19-62706E023703}">
                      <ahyp:hlinkClr xmlns:ahyp="http://schemas.microsoft.com/office/drawing/2018/hyperlinkcolor" val="tx"/>
                    </a:ext>
                  </a:extLst>
                </a:hlinkClick>
              </a:rPr>
              <a:t>https://www.4daagse.nl/en/routes/day-3</a:t>
            </a:r>
            <a:endParaRPr lang="en-US" sz="1200" dirty="0">
              <a:latin typeface="Arial"/>
            </a:endParaRPr>
          </a:p>
          <a:p>
            <a:pPr defTabSz="685800">
              <a:tabLst>
                <a:tab pos="107950" algn="l"/>
                <a:tab pos="2046288" algn="l"/>
              </a:tabLst>
              <a:defRPr/>
            </a:pPr>
            <a:r>
              <a:rPr lang="en-US" sz="1200" dirty="0">
                <a:latin typeface="Arial"/>
              </a:rPr>
              <a:t>	Day 4 – Day of </a:t>
            </a:r>
            <a:r>
              <a:rPr lang="en-US" sz="1200" dirty="0" err="1">
                <a:latin typeface="Arial"/>
              </a:rPr>
              <a:t>Cuijk</a:t>
            </a:r>
            <a:r>
              <a:rPr lang="en-US" sz="1200" dirty="0">
                <a:latin typeface="Arial"/>
              </a:rPr>
              <a:t>	</a:t>
            </a:r>
            <a:r>
              <a:rPr lang="en-US" sz="1200" dirty="0">
                <a:latin typeface="Arial"/>
                <a:hlinkClick r:id="rId6">
                  <a:extLst>
                    <a:ext uri="{A12FA001-AC4F-418D-AE19-62706E023703}">
                      <ahyp:hlinkClr xmlns:ahyp="http://schemas.microsoft.com/office/drawing/2018/hyperlinkcolor" val="tx"/>
                    </a:ext>
                  </a:extLst>
                </a:hlinkClick>
              </a:rPr>
              <a:t>https://www.4daagse.nl/en/routes/day-4</a:t>
            </a:r>
            <a:endParaRPr lang="en-US" sz="1200" dirty="0">
              <a:latin typeface="Arial"/>
            </a:endParaRPr>
          </a:p>
          <a:p>
            <a:pPr defTabSz="685800">
              <a:tabLst>
                <a:tab pos="107950" algn="l"/>
                <a:tab pos="2046288" algn="l"/>
              </a:tabLst>
              <a:defRPr/>
            </a:pPr>
            <a:endParaRPr lang="en-US" sz="1200" dirty="0">
              <a:solidFill>
                <a:srgbClr val="000000"/>
              </a:solidFill>
              <a:latin typeface="Arial"/>
            </a:endParaRPr>
          </a:p>
          <a:p>
            <a:pPr defTabSz="685800">
              <a:lnSpc>
                <a:spcPct val="150000"/>
              </a:lnSpc>
              <a:tabLst>
                <a:tab pos="163513" algn="l"/>
              </a:tabLst>
              <a:defRPr/>
            </a:pPr>
            <a:r>
              <a:rPr lang="en-US" sz="1200" dirty="0">
                <a:solidFill>
                  <a:srgbClr val="000000"/>
                </a:solidFill>
                <a:latin typeface="Arial"/>
              </a:rPr>
              <a:t>Conditions</a:t>
            </a:r>
          </a:p>
          <a:p>
            <a:pPr defTabSz="685800">
              <a:tabLst>
                <a:tab pos="163513" algn="l"/>
              </a:tabLst>
              <a:defRPr/>
            </a:pPr>
            <a:r>
              <a:rPr lang="en-US" sz="1200" dirty="0">
                <a:solidFill>
                  <a:srgbClr val="000000"/>
                </a:solidFill>
                <a:latin typeface="Arial"/>
              </a:rPr>
              <a:t>	- Course is entirely paved.</a:t>
            </a:r>
          </a:p>
          <a:p>
            <a:pPr defTabSz="685800">
              <a:tabLst>
                <a:tab pos="163513" algn="l"/>
              </a:tabLst>
              <a:defRPr/>
            </a:pPr>
            <a:r>
              <a:rPr lang="en-US" sz="1200" dirty="0">
                <a:solidFill>
                  <a:srgbClr val="000000"/>
                </a:solidFill>
                <a:latin typeface="Arial"/>
              </a:rPr>
              <a:t>	- Crowding can affect pace, plan accordingly.</a:t>
            </a:r>
          </a:p>
          <a:p>
            <a:pPr defTabSz="685800">
              <a:tabLst>
                <a:tab pos="163513" algn="l"/>
              </a:tabLst>
              <a:defRPr/>
            </a:pPr>
            <a:r>
              <a:rPr lang="en-US" sz="1200" dirty="0">
                <a:solidFill>
                  <a:srgbClr val="000000"/>
                </a:solidFill>
                <a:latin typeface="Arial"/>
              </a:rPr>
              <a:t>	- Weather – plan for sunshine, prepare for rain.</a:t>
            </a:r>
          </a:p>
          <a:p>
            <a:pPr defTabSz="685800">
              <a:lnSpc>
                <a:spcPct val="150000"/>
              </a:lnSpc>
              <a:tabLst>
                <a:tab pos="163513" algn="l"/>
              </a:tabLst>
              <a:defRPr/>
            </a:pPr>
            <a:r>
              <a:rPr lang="en-US" sz="1200" dirty="0">
                <a:solidFill>
                  <a:srgbClr val="000000"/>
                </a:solidFill>
                <a:latin typeface="Arial"/>
              </a:rPr>
              <a:t>Water – water points, </a:t>
            </a:r>
            <a:r>
              <a:rPr lang="en-US" sz="1200" dirty="0" err="1">
                <a:solidFill>
                  <a:srgbClr val="000000"/>
                </a:solidFill>
                <a:latin typeface="Arial"/>
              </a:rPr>
              <a:t>en</a:t>
            </a:r>
            <a:r>
              <a:rPr lang="en-US" sz="1200" dirty="0">
                <a:solidFill>
                  <a:srgbClr val="000000"/>
                </a:solidFill>
                <a:latin typeface="Arial"/>
              </a:rPr>
              <a:t>-route refills, rest areas</a:t>
            </a:r>
          </a:p>
          <a:p>
            <a:pPr defTabSz="685800">
              <a:tabLst>
                <a:tab pos="163513" algn="l"/>
              </a:tabLst>
              <a:defRPr/>
            </a:pPr>
            <a:r>
              <a:rPr lang="en-US" sz="1200" dirty="0">
                <a:solidFill>
                  <a:srgbClr val="000000"/>
                </a:solidFill>
                <a:latin typeface="Arial"/>
              </a:rPr>
              <a:t>Latrines – </a:t>
            </a:r>
            <a:r>
              <a:rPr lang="en-US" sz="1200" dirty="0" err="1">
                <a:solidFill>
                  <a:srgbClr val="000000"/>
                </a:solidFill>
                <a:latin typeface="Arial"/>
              </a:rPr>
              <a:t>en</a:t>
            </a:r>
            <a:r>
              <a:rPr lang="en-US" sz="1200" dirty="0">
                <a:solidFill>
                  <a:srgbClr val="000000"/>
                </a:solidFill>
                <a:latin typeface="Arial"/>
              </a:rPr>
              <a:t>-route, rest areas (… and, it’s Europe: be discrete, keep Nijmegen green. Everyone knows, nobody cares.)</a:t>
            </a:r>
          </a:p>
          <a:p>
            <a:pPr defTabSz="685800">
              <a:lnSpc>
                <a:spcPct val="150000"/>
              </a:lnSpc>
              <a:tabLst>
                <a:tab pos="163513" algn="l"/>
              </a:tabLst>
              <a:defRPr/>
            </a:pPr>
            <a:r>
              <a:rPr lang="en-US" sz="1200" dirty="0">
                <a:solidFill>
                  <a:srgbClr val="000000"/>
                </a:solidFill>
                <a:latin typeface="Arial"/>
              </a:rPr>
              <a:t>Rest Areas – military rest areas are very clearly marked, are immediately past official mileage signs</a:t>
            </a:r>
          </a:p>
          <a:p>
            <a:pPr defTabSz="685800">
              <a:tabLst>
                <a:tab pos="163513" algn="l"/>
                <a:tab pos="908050" algn="l"/>
              </a:tabLst>
              <a:defRPr/>
            </a:pPr>
            <a:r>
              <a:rPr lang="en-US" sz="1200" dirty="0">
                <a:solidFill>
                  <a:srgbClr val="000000"/>
                </a:solidFill>
                <a:latin typeface="Arial"/>
              </a:rPr>
              <a:t>	- medical	medics available   (</a:t>
            </a:r>
            <a:r>
              <a:rPr lang="en-US" sz="1200" u="sng" dirty="0">
                <a:solidFill>
                  <a:srgbClr val="000000"/>
                </a:solidFill>
                <a:latin typeface="Arial"/>
              </a:rPr>
              <a:t>IF</a:t>
            </a:r>
            <a:r>
              <a:rPr lang="en-US" sz="1200" dirty="0">
                <a:solidFill>
                  <a:srgbClr val="000000"/>
                </a:solidFill>
                <a:latin typeface="Arial"/>
              </a:rPr>
              <a:t> you have to fall out, best at rest area, easiest for later evacuation.)</a:t>
            </a:r>
            <a:endParaRPr lang="en-US" sz="1200" u="sng" dirty="0">
              <a:solidFill>
                <a:srgbClr val="000000"/>
              </a:solidFill>
              <a:latin typeface="Arial"/>
            </a:endParaRPr>
          </a:p>
          <a:p>
            <a:pPr defTabSz="685800">
              <a:tabLst>
                <a:tab pos="163513" algn="l"/>
                <a:tab pos="908050" algn="l"/>
              </a:tabLst>
              <a:defRPr/>
            </a:pPr>
            <a:r>
              <a:rPr lang="en-US" sz="1200" dirty="0">
                <a:solidFill>
                  <a:srgbClr val="000000"/>
                </a:solidFill>
                <a:latin typeface="Arial"/>
              </a:rPr>
              <a:t>	- nutrition	snacks only, not meals</a:t>
            </a:r>
          </a:p>
          <a:p>
            <a:pPr defTabSz="685800">
              <a:tabLst>
                <a:tab pos="163513" algn="l"/>
                <a:tab pos="908050" algn="l"/>
              </a:tabLst>
              <a:defRPr/>
            </a:pPr>
            <a:r>
              <a:rPr lang="en-US" sz="1200" dirty="0">
                <a:solidFill>
                  <a:srgbClr val="000000"/>
                </a:solidFill>
                <a:latin typeface="Arial"/>
              </a:rPr>
              <a:t>	- space	co-located with UK, look for U.S. flag, and please remember space is limited</a:t>
            </a:r>
          </a:p>
          <a:p>
            <a:pPr defTabSz="685800">
              <a:lnSpc>
                <a:spcPct val="150000"/>
              </a:lnSpc>
              <a:tabLst>
                <a:tab pos="163513" algn="l"/>
              </a:tabLst>
              <a:defRPr/>
            </a:pPr>
            <a:r>
              <a:rPr lang="en-US" sz="1200" dirty="0">
                <a:solidFill>
                  <a:srgbClr val="000000"/>
                </a:solidFill>
                <a:latin typeface="Arial"/>
              </a:rPr>
              <a:t>- Last Day – do I </a:t>
            </a:r>
            <a:r>
              <a:rPr lang="en-US" sz="1200" i="1" dirty="0">
                <a:solidFill>
                  <a:srgbClr val="000000"/>
                </a:solidFill>
                <a:latin typeface="Arial"/>
              </a:rPr>
              <a:t>have </a:t>
            </a:r>
            <a:r>
              <a:rPr lang="en-US" sz="1200" dirty="0">
                <a:solidFill>
                  <a:srgbClr val="000000"/>
                </a:solidFill>
                <a:latin typeface="Arial"/>
              </a:rPr>
              <a:t>to have a parade? The Via Gladiola.</a:t>
            </a:r>
          </a:p>
        </p:txBody>
      </p:sp>
      <p:sp>
        <p:nvSpPr>
          <p:cNvPr id="5" name="TextBox 4">
            <a:extLst>
              <a:ext uri="{FF2B5EF4-FFF2-40B4-BE49-F238E27FC236}">
                <a16:creationId xmlns:a16="http://schemas.microsoft.com/office/drawing/2014/main" id="{14D5B5B0-CBD3-BA29-0E1D-D9CFDF60F94F}"/>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230208922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D812CD3-3672-D991-0D30-2F0C545C3471}"/>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sp>
        <p:nvSpPr>
          <p:cNvPr id="3" name="TextBox 2">
            <a:extLst>
              <a:ext uri="{FF2B5EF4-FFF2-40B4-BE49-F238E27FC236}">
                <a16:creationId xmlns:a16="http://schemas.microsoft.com/office/drawing/2014/main" id="{717C9AA1-2691-C100-E7F6-66C23C3558E7}"/>
              </a:ext>
            </a:extLst>
          </p:cNvPr>
          <p:cNvSpPr txBox="1"/>
          <p:nvPr/>
        </p:nvSpPr>
        <p:spPr>
          <a:xfrm>
            <a:off x="457200" y="990600"/>
            <a:ext cx="8458200" cy="4555093"/>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3.3. Protocol / Etiquette / Alcohol</a:t>
            </a:r>
          </a:p>
          <a:p>
            <a:pPr defTabSz="685800">
              <a:defRPr/>
            </a:pPr>
            <a:endParaRPr lang="en-US" sz="1100" dirty="0">
              <a:solidFill>
                <a:srgbClr val="000000"/>
              </a:solidFill>
              <a:latin typeface="Arial"/>
            </a:endParaRPr>
          </a:p>
          <a:p>
            <a:pPr defTabSz="685800">
              <a:defRPr/>
            </a:pPr>
            <a:r>
              <a:rPr lang="en-US" sz="1100" dirty="0">
                <a:solidFill>
                  <a:srgbClr val="000000"/>
                </a:solidFill>
                <a:latin typeface="Arial"/>
              </a:rPr>
              <a:t>Protocol</a:t>
            </a:r>
          </a:p>
          <a:p>
            <a:pPr defTabSz="685800">
              <a:tabLst>
                <a:tab pos="223838" algn="l"/>
              </a:tabLst>
              <a:defRPr/>
            </a:pPr>
            <a:endParaRPr lang="en-US" sz="1100" dirty="0">
              <a:solidFill>
                <a:srgbClr val="000000"/>
              </a:solidFill>
              <a:latin typeface="Arial"/>
            </a:endParaRPr>
          </a:p>
          <a:p>
            <a:pPr defTabSz="685800">
              <a:tabLst>
                <a:tab pos="223838" algn="l"/>
              </a:tabLst>
              <a:defRPr/>
            </a:pPr>
            <a:r>
              <a:rPr lang="en-US" sz="1100" dirty="0">
                <a:solidFill>
                  <a:srgbClr val="000000"/>
                </a:solidFill>
                <a:latin typeface="Arial"/>
              </a:rPr>
              <a:t>	- Return salutes of foreign officers only when passing reviewing stands.</a:t>
            </a:r>
          </a:p>
          <a:p>
            <a:pPr defTabSz="685800">
              <a:tabLst>
                <a:tab pos="223838" algn="l"/>
              </a:tabLst>
              <a:defRPr/>
            </a:pPr>
            <a:endParaRPr lang="en-US" sz="1100" dirty="0">
              <a:solidFill>
                <a:srgbClr val="000000"/>
              </a:solidFill>
              <a:latin typeface="Arial"/>
            </a:endParaRPr>
          </a:p>
          <a:p>
            <a:pPr defTabSz="685800">
              <a:tabLst>
                <a:tab pos="223838" algn="l"/>
              </a:tabLst>
              <a:defRPr/>
            </a:pPr>
            <a:r>
              <a:rPr lang="en-US" sz="1100" dirty="0">
                <a:solidFill>
                  <a:srgbClr val="000000"/>
                </a:solidFill>
                <a:latin typeface="Arial"/>
              </a:rPr>
              <a:t>Etiquette</a:t>
            </a:r>
          </a:p>
          <a:p>
            <a:pPr defTabSz="685800">
              <a:tabLst>
                <a:tab pos="223838" algn="l"/>
              </a:tabLst>
              <a:defRPr/>
            </a:pPr>
            <a:endParaRPr lang="en-US" sz="1100" dirty="0">
              <a:solidFill>
                <a:srgbClr val="000000"/>
              </a:solidFill>
              <a:latin typeface="Arial"/>
            </a:endParaRPr>
          </a:p>
          <a:p>
            <a:pPr defTabSz="685800">
              <a:tabLst>
                <a:tab pos="223838" algn="l"/>
              </a:tabLst>
              <a:defRPr/>
            </a:pPr>
            <a:r>
              <a:rPr lang="en-US" sz="1100" dirty="0">
                <a:solidFill>
                  <a:srgbClr val="000000"/>
                </a:solidFill>
                <a:latin typeface="Arial"/>
              </a:rPr>
              <a:t>	- March in-step when passing reviewing stands. Teams march in formation. </a:t>
            </a:r>
          </a:p>
          <a:p>
            <a:pPr defTabSz="685800">
              <a:tabLst>
                <a:tab pos="223838" algn="l"/>
              </a:tabLst>
              <a:defRPr/>
            </a:pPr>
            <a:r>
              <a:rPr lang="en-US" sz="1100" dirty="0">
                <a:solidFill>
                  <a:srgbClr val="000000"/>
                </a:solidFill>
                <a:latin typeface="Arial"/>
              </a:rPr>
              <a:t>	- Wear full uniforms when passing through towns. Downgrade to undershirt is acceptable between towns. “Match ambient traffic.”</a:t>
            </a:r>
          </a:p>
          <a:p>
            <a:pPr defTabSz="685800">
              <a:tabLst>
                <a:tab pos="223838" algn="l"/>
              </a:tabLst>
              <a:defRPr/>
            </a:pPr>
            <a:r>
              <a:rPr lang="en-US" sz="1100" dirty="0">
                <a:solidFill>
                  <a:srgbClr val="000000"/>
                </a:solidFill>
                <a:latin typeface="Arial"/>
              </a:rPr>
              <a:t>	- Earbuds are discouraged, especially in towns and/or around crowds, though not prohibited. They are non-offensive on isolated </a:t>
            </a:r>
          </a:p>
          <a:p>
            <a:pPr defTabSz="685800">
              <a:tabLst>
                <a:tab pos="336550" algn="l"/>
              </a:tabLst>
              <a:defRPr/>
            </a:pPr>
            <a:r>
              <a:rPr lang="en-US" sz="1100" dirty="0">
                <a:solidFill>
                  <a:srgbClr val="000000"/>
                </a:solidFill>
                <a:latin typeface="Arial"/>
              </a:rPr>
              <a:t>	sections, but do recognize supporters along the route – they came there to see you, to cheer </a:t>
            </a:r>
            <a:r>
              <a:rPr lang="en-US" sz="1100" i="1" dirty="0">
                <a:solidFill>
                  <a:srgbClr val="000000"/>
                </a:solidFill>
                <a:latin typeface="Arial"/>
              </a:rPr>
              <a:t>you</a:t>
            </a:r>
            <a:r>
              <a:rPr lang="en-US" sz="1100" dirty="0">
                <a:solidFill>
                  <a:srgbClr val="000000"/>
                </a:solidFill>
                <a:latin typeface="Arial"/>
              </a:rPr>
              <a:t> on. </a:t>
            </a:r>
          </a:p>
          <a:p>
            <a:pPr defTabSz="685800">
              <a:tabLst>
                <a:tab pos="223838" algn="l"/>
              </a:tabLst>
              <a:defRPr/>
            </a:pPr>
            <a:r>
              <a:rPr lang="en-US" sz="1100" dirty="0">
                <a:solidFill>
                  <a:srgbClr val="000000"/>
                </a:solidFill>
                <a:latin typeface="Arial"/>
              </a:rPr>
              <a:t>	- Music is encouraged,</a:t>
            </a:r>
            <a:r>
              <a:rPr lang="en-US" sz="800" dirty="0">
                <a:solidFill>
                  <a:srgbClr val="000000"/>
                </a:solidFill>
                <a:latin typeface="Arial"/>
              </a:rPr>
              <a:t>*</a:t>
            </a:r>
            <a:r>
              <a:rPr lang="en-US" sz="1100" dirty="0">
                <a:solidFill>
                  <a:srgbClr val="000000"/>
                </a:solidFill>
                <a:latin typeface="Arial"/>
              </a:rPr>
              <a:t> especially teams using speakers.</a:t>
            </a:r>
          </a:p>
          <a:p>
            <a:pPr defTabSz="685800">
              <a:tabLst>
                <a:tab pos="223838" algn="l"/>
              </a:tabLst>
              <a:defRPr/>
            </a:pPr>
            <a:endParaRPr lang="en-US" sz="1100" dirty="0">
              <a:solidFill>
                <a:srgbClr val="000000"/>
              </a:solidFill>
              <a:latin typeface="Arial"/>
            </a:endParaRPr>
          </a:p>
          <a:p>
            <a:pPr marL="0" marR="0" lvl="0" indent="0" algn="l" defTabSz="685800" rtl="0" eaLnBrk="0" fontAlgn="base" latinLnBrk="0" hangingPunct="0">
              <a:lnSpc>
                <a:spcPct val="150000"/>
              </a:lnSpc>
              <a:spcBef>
                <a:spcPct val="0"/>
              </a:spcBef>
              <a:spcAft>
                <a:spcPct val="0"/>
              </a:spcAft>
              <a:buClrTx/>
              <a:buSzTx/>
              <a:buFontTx/>
              <a:buNone/>
              <a:tabLst>
                <a:tab pos="223838"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Alcohol</a:t>
            </a:r>
          </a:p>
          <a:p>
            <a:pPr marL="6350" marR="0" lvl="0" indent="0" algn="l" defTabSz="685800" rtl="0" eaLnBrk="0" fontAlgn="base" latinLnBrk="0" hangingPunct="0">
              <a:lnSpc>
                <a:spcPct val="100000"/>
              </a:lnSpc>
              <a:spcBef>
                <a:spcPct val="0"/>
              </a:spcBef>
              <a:spcAft>
                <a:spcPct val="0"/>
              </a:spcAft>
              <a:buClrTx/>
              <a:buSzTx/>
              <a:buFontTx/>
              <a:buNone/>
              <a:tabLst>
                <a:tab pos="227013"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Alcohol consumption is permitted in uniform on the march and in public. It is a traditional, social aspect of the event; and is not 	</a:t>
            </a:r>
          </a:p>
          <a:p>
            <a:pPr marL="635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frowned upon. </a:t>
            </a:r>
          </a:p>
          <a:p>
            <a:pPr marL="6350" marR="0" lvl="0" indent="0" algn="l" defTabSz="685800" rtl="0" eaLnBrk="0" fontAlgn="base" latinLnBrk="0" hangingPunct="0">
              <a:lnSpc>
                <a:spcPct val="100000"/>
              </a:lnSpc>
              <a:spcBef>
                <a:spcPct val="0"/>
              </a:spcBef>
              <a:spcAft>
                <a:spcPct val="0"/>
              </a:spcAft>
              <a:buClrTx/>
              <a:buSzTx/>
              <a:buFontTx/>
              <a:buNone/>
              <a:tabLst>
                <a:tab pos="227013"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However, public intoxication MAY compromise military bearing – especially in a public, multinational environment – and may lead </a:t>
            </a:r>
          </a:p>
          <a:p>
            <a:pPr marL="6350" marR="0" lvl="0" indent="0" algn="l" defTabSz="685800" rtl="0" eaLnBrk="0" fontAlgn="base" latinLnBrk="0" hangingPunct="0">
              <a:lnSpc>
                <a:spcPct val="100000"/>
              </a:lnSpc>
              <a:spcBef>
                <a:spcPct val="0"/>
              </a:spcBef>
              <a:spcAft>
                <a:spcPct val="0"/>
              </a:spcAft>
              <a:buClrTx/>
              <a:buSzTx/>
              <a:buFontTx/>
              <a:buNone/>
              <a:tabLst>
                <a:tab pos="336550"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to UCMJ discipline at home unit. </a:t>
            </a:r>
          </a:p>
          <a:p>
            <a:pPr marL="6350" marR="0" lvl="0" indent="0" algn="l" defTabSz="685800" rtl="0" eaLnBrk="0" fontAlgn="base" latinLnBrk="0" hangingPunct="0">
              <a:lnSpc>
                <a:spcPct val="100000"/>
              </a:lnSpc>
              <a:spcBef>
                <a:spcPct val="0"/>
              </a:spcBef>
              <a:spcAft>
                <a:spcPct val="0"/>
              </a:spcAft>
              <a:buClrTx/>
              <a:buSzTx/>
              <a:buFontTx/>
              <a:buNone/>
              <a:tabLst>
                <a:tab pos="227013" algn="l"/>
              </a:tabLst>
              <a:defRPr/>
            </a:pPr>
            <a:r>
              <a:rPr kumimoji="0" lang="en-US" sz="1100" b="0" i="0" u="none" strike="noStrike" kern="1200" cap="none" spc="0" normalizeH="0" baseline="0" noProof="0" dirty="0">
                <a:ln>
                  <a:noFill/>
                </a:ln>
                <a:solidFill>
                  <a:srgbClr val="000000"/>
                </a:solidFill>
                <a:effectLst/>
                <a:uLnTx/>
                <a:uFillTx/>
                <a:latin typeface="Arial"/>
                <a:ea typeface="ＭＳ Ｐゴシック" pitchFamily="16" charset="-128"/>
                <a:cs typeface="+mn-cs"/>
              </a:rPr>
              <a:t>	- We (USDNM) may bar future Nijmegen participation for disorderly/unprofessional conduct of any kind.</a:t>
            </a:r>
            <a:endParaRPr lang="en-US" sz="1100" dirty="0">
              <a:solidFill>
                <a:srgbClr val="000000"/>
              </a:solidFill>
              <a:latin typeface="Arial"/>
            </a:endParaRPr>
          </a:p>
          <a:p>
            <a:pPr defTabSz="685800">
              <a:tabLst>
                <a:tab pos="284163" algn="l"/>
              </a:tabLst>
              <a:defRPr/>
            </a:pPr>
            <a:endParaRPr lang="en-US" sz="1100" dirty="0">
              <a:solidFill>
                <a:srgbClr val="000000"/>
              </a:solidFill>
              <a:latin typeface="Arial"/>
            </a:endParaRPr>
          </a:p>
          <a:p>
            <a:pPr defTabSz="685800">
              <a:tabLst>
                <a:tab pos="284163" algn="l"/>
              </a:tabLst>
              <a:defRPr/>
            </a:pPr>
            <a:r>
              <a:rPr lang="en-US" sz="1100" dirty="0">
                <a:solidFill>
                  <a:srgbClr val="000000"/>
                </a:solidFill>
                <a:latin typeface="Arial"/>
              </a:rPr>
              <a:t>2024 4Days Marches Regulations for Military Participants </a:t>
            </a:r>
          </a:p>
          <a:p>
            <a:pPr defTabSz="685800">
              <a:tabLst>
                <a:tab pos="284163" algn="l"/>
              </a:tabLst>
              <a:defRPr/>
            </a:pPr>
            <a:r>
              <a:rPr lang="en-US" sz="1100" dirty="0">
                <a:solidFill>
                  <a:srgbClr val="000000"/>
                </a:solidFill>
                <a:latin typeface="Arial"/>
                <a:hlinkClick r:id="rId2"/>
              </a:rPr>
              <a:t>https://www.4daagse.nl/cdn/3ef79aad-55a1-4ad7-9fdc-472c4567c20d/2024-4days-marches-regulations-for-military-participants.pdf</a:t>
            </a:r>
            <a:endParaRPr lang="en-US" sz="1100" dirty="0">
              <a:solidFill>
                <a:srgbClr val="000000"/>
              </a:solidFill>
              <a:latin typeface="Arial"/>
            </a:endParaRPr>
          </a:p>
          <a:p>
            <a:pPr defTabSz="685800">
              <a:tabLst>
                <a:tab pos="284163" algn="l"/>
              </a:tabLst>
              <a:defRPr/>
            </a:pPr>
            <a:endParaRPr lang="en-US" sz="1100" dirty="0">
              <a:solidFill>
                <a:srgbClr val="000000"/>
              </a:solidFill>
              <a:latin typeface="Arial"/>
            </a:endParaRPr>
          </a:p>
          <a:p>
            <a:pPr defTabSz="685800">
              <a:tabLst>
                <a:tab pos="284163" algn="l"/>
              </a:tabLst>
              <a:defRPr/>
            </a:pPr>
            <a:endParaRPr lang="en-US" sz="1100" dirty="0">
              <a:solidFill>
                <a:srgbClr val="000000"/>
              </a:solidFill>
              <a:latin typeface="Arial"/>
            </a:endParaRPr>
          </a:p>
        </p:txBody>
      </p:sp>
      <p:sp>
        <p:nvSpPr>
          <p:cNvPr id="6" name="TextBox 5">
            <a:extLst>
              <a:ext uri="{FF2B5EF4-FFF2-40B4-BE49-F238E27FC236}">
                <a16:creationId xmlns:a16="http://schemas.microsoft.com/office/drawing/2014/main" id="{20D6EF41-F076-ECF4-040F-5B24AEBB361E}"/>
              </a:ext>
            </a:extLst>
          </p:cNvPr>
          <p:cNvSpPr txBox="1"/>
          <p:nvPr/>
        </p:nvSpPr>
        <p:spPr>
          <a:xfrm>
            <a:off x="381000" y="6934200"/>
            <a:ext cx="8382000" cy="600164"/>
          </a:xfrm>
          <a:prstGeom prst="rect">
            <a:avLst/>
          </a:prstGeom>
          <a:solidFill>
            <a:schemeClr val="bg1"/>
          </a:solidFill>
        </p:spPr>
        <p:txBody>
          <a:bodyPr wrap="square">
            <a:spAutoFit/>
          </a:bodyPr>
          <a:lstStyle/>
          <a:p>
            <a:r>
              <a:rPr lang="de-DE" sz="1100" dirty="0">
                <a:latin typeface="Arial" panose="020B0604020202020204" pitchFamily="34" charset="0"/>
                <a:cs typeface="Arial" panose="020B0604020202020204" pitchFamily="34" charset="0"/>
              </a:rPr>
              <a:t>*I </a:t>
            </a:r>
            <a:r>
              <a:rPr lang="de-DE" sz="1100" dirty="0" err="1">
                <a:latin typeface="Arial" panose="020B0604020202020204" pitchFamily="34" charset="0"/>
                <a:cs typeface="Arial" panose="020B0604020202020204" pitchFamily="34" charset="0"/>
              </a:rPr>
              <a:t>love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situation-specific</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playlists</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myself</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here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my</a:t>
            </a:r>
            <a:r>
              <a:rPr lang="de-DE" sz="1100" dirty="0">
                <a:latin typeface="Arial" panose="020B0604020202020204" pitchFamily="34" charset="0"/>
                <a:cs typeface="Arial" panose="020B0604020202020204" pitchFamily="34" charset="0"/>
              </a:rPr>
              <a:t> vote </a:t>
            </a:r>
            <a:r>
              <a:rPr lang="de-DE" sz="1100" dirty="0" err="1">
                <a:latin typeface="Arial" panose="020B0604020202020204" pitchFamily="34" charset="0"/>
                <a:cs typeface="Arial" panose="020B0604020202020204" pitchFamily="34" charset="0"/>
              </a:rPr>
              <a:t>for</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the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unofficial</a:t>
            </a:r>
            <a:r>
              <a:rPr lang="de-DE" sz="1100" dirty="0">
                <a:latin typeface="Arial" panose="020B0604020202020204" pitchFamily="34" charset="0"/>
                <a:cs typeface="Arial" panose="020B0604020202020204" pitchFamily="34" charset="0"/>
              </a:rPr>
              <a:t>“ U.S. Nijmegen </a:t>
            </a:r>
            <a:r>
              <a:rPr lang="de-DE" sz="1100" dirty="0" err="1">
                <a:latin typeface="Arial" panose="020B0604020202020204" pitchFamily="34" charset="0"/>
                <a:cs typeface="Arial" panose="020B0604020202020204" pitchFamily="34" charset="0"/>
              </a:rPr>
              <a:t>theme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I‘ve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actually</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used</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it</a:t>
            </a:r>
            <a:r>
              <a:rPr lang="de-DE" sz="1100" dirty="0">
                <a:latin typeface="Arial" panose="020B0604020202020204" pitchFamily="34" charset="0"/>
                <a:cs typeface="Arial" panose="020B0604020202020204" pitchFamily="34" charset="0"/>
              </a:rPr>
              <a:t> on </a:t>
            </a:r>
            <a:r>
              <a:rPr lang="de-DE" sz="1100" dirty="0" err="1">
                <a:latin typeface="Arial" panose="020B0604020202020204" pitchFamily="34" charset="0"/>
                <a:cs typeface="Arial" panose="020B0604020202020204" pitchFamily="34" charset="0"/>
              </a:rPr>
              <a:t>the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course</a:t>
            </a:r>
            <a:r>
              <a:rPr lang="de-DE" sz="1100" dirty="0">
                <a:latin typeface="Arial" panose="020B0604020202020204" pitchFamily="34" charset="0"/>
                <a:cs typeface="Arial" panose="020B0604020202020204" pitchFamily="34" charset="0"/>
              </a:rPr>
              <a:t>):</a:t>
            </a:r>
          </a:p>
          <a:p>
            <a:r>
              <a:rPr lang="de-DE" sz="1100" dirty="0">
                <a:latin typeface="Arial" panose="020B0604020202020204" pitchFamily="34" charset="0"/>
                <a:cs typeface="Arial" panose="020B0604020202020204" pitchFamily="34" charset="0"/>
                <a:hlinkClick r:id="rId3"/>
              </a:rPr>
              <a:t>https://www.youtube.com/watch?v=0BHuF2uN2HA</a:t>
            </a:r>
            <a:endParaRPr lang="de-DE" sz="1100" dirty="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B8C9871-314F-D9F9-D33A-081D0787814E}"/>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218569041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D812CD3-3672-D991-0D30-2F0C545C3471}"/>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sp>
        <p:nvSpPr>
          <p:cNvPr id="3" name="TextBox 2">
            <a:extLst>
              <a:ext uri="{FF2B5EF4-FFF2-40B4-BE49-F238E27FC236}">
                <a16:creationId xmlns:a16="http://schemas.microsoft.com/office/drawing/2014/main" id="{717C9AA1-2691-C100-E7F6-66C23C3558E7}"/>
              </a:ext>
            </a:extLst>
          </p:cNvPr>
          <p:cNvSpPr txBox="1"/>
          <p:nvPr/>
        </p:nvSpPr>
        <p:spPr>
          <a:xfrm>
            <a:off x="457200" y="990600"/>
            <a:ext cx="8458200" cy="5332229"/>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200" dirty="0">
                <a:solidFill>
                  <a:srgbClr val="000000"/>
                </a:solidFill>
                <a:latin typeface="Arial"/>
              </a:rPr>
              <a:t>3.4. “Fighting” Packing List</a:t>
            </a:r>
          </a:p>
          <a:p>
            <a:pPr defTabSz="685800">
              <a:lnSpc>
                <a:spcPct val="150000"/>
              </a:lnSpc>
              <a:tabLst>
                <a:tab pos="163513" algn="l"/>
              </a:tabLst>
              <a:defRPr/>
            </a:pPr>
            <a:r>
              <a:rPr lang="en-US" sz="1200" dirty="0">
                <a:solidFill>
                  <a:srgbClr val="000000"/>
                </a:solidFill>
                <a:latin typeface="Arial"/>
              </a:rPr>
              <a:t>10kg Deadweight*</a:t>
            </a:r>
          </a:p>
          <a:p>
            <a:pPr defTabSz="685800">
              <a:tabLst>
                <a:tab pos="163513" algn="l"/>
              </a:tabLst>
              <a:defRPr/>
            </a:pPr>
            <a:r>
              <a:rPr lang="en-US" sz="1200" dirty="0">
                <a:solidFill>
                  <a:srgbClr val="000000"/>
                </a:solidFill>
                <a:latin typeface="Arial"/>
              </a:rPr>
              <a:t>	- Carry sufficient fixed weight IN ADDITION TO variable food/water mass. </a:t>
            </a:r>
          </a:p>
          <a:p>
            <a:pPr defTabSz="685800">
              <a:tabLst>
                <a:tab pos="163513" algn="l"/>
              </a:tabLst>
              <a:defRPr/>
            </a:pPr>
            <a:r>
              <a:rPr lang="en-US" sz="1200" dirty="0">
                <a:solidFill>
                  <a:srgbClr val="000000"/>
                </a:solidFill>
                <a:latin typeface="Arial"/>
              </a:rPr>
              <a:t>	- The pack weight counts against the total 10kg. </a:t>
            </a:r>
          </a:p>
          <a:p>
            <a:pPr defTabSz="685800">
              <a:tabLst>
                <a:tab pos="163513" algn="l"/>
              </a:tabLst>
              <a:defRPr/>
            </a:pPr>
            <a:r>
              <a:rPr lang="en-US" sz="1200" dirty="0">
                <a:solidFill>
                  <a:srgbClr val="000000"/>
                </a:solidFill>
                <a:latin typeface="Arial"/>
              </a:rPr>
              <a:t>	- There “should” be a baggage scale at the U.S. Delegation Office for weigh-in. </a:t>
            </a:r>
          </a:p>
          <a:p>
            <a:pPr defTabSz="685800">
              <a:tabLst>
                <a:tab pos="163513" algn="l"/>
              </a:tabLst>
              <a:defRPr/>
            </a:pPr>
            <a:r>
              <a:rPr lang="en-US" sz="1200" dirty="0">
                <a:solidFill>
                  <a:srgbClr val="000000"/>
                </a:solidFill>
                <a:latin typeface="Arial"/>
              </a:rPr>
              <a:t>	- Sand is available at </a:t>
            </a:r>
            <a:r>
              <a:rPr lang="en-US" sz="1200" dirty="0" err="1">
                <a:solidFill>
                  <a:srgbClr val="000000"/>
                </a:solidFill>
                <a:latin typeface="Arial"/>
              </a:rPr>
              <a:t>Heumensoord</a:t>
            </a:r>
            <a:r>
              <a:rPr lang="en-US" sz="1200" dirty="0">
                <a:solidFill>
                  <a:srgbClr val="000000"/>
                </a:solidFill>
                <a:latin typeface="Arial"/>
              </a:rPr>
              <a:t> for deadweight. </a:t>
            </a:r>
          </a:p>
          <a:p>
            <a:pPr defTabSz="685800">
              <a:lnSpc>
                <a:spcPct val="150000"/>
              </a:lnSpc>
              <a:defRPr/>
            </a:pPr>
            <a:r>
              <a:rPr lang="en-US" sz="1200" dirty="0">
                <a:solidFill>
                  <a:srgbClr val="000000"/>
                </a:solidFill>
                <a:latin typeface="Arial"/>
              </a:rPr>
              <a:t>Boots</a:t>
            </a:r>
          </a:p>
          <a:p>
            <a:pPr defTabSz="685800">
              <a:tabLst>
                <a:tab pos="163513" algn="l"/>
              </a:tabLst>
              <a:defRPr/>
            </a:pPr>
            <a:r>
              <a:rPr lang="en-US" sz="1200" dirty="0">
                <a:solidFill>
                  <a:srgbClr val="000000"/>
                </a:solidFill>
                <a:latin typeface="Arial"/>
              </a:rPr>
              <a:t>	bring 2x pair to Nijmegen, alternate daily</a:t>
            </a:r>
          </a:p>
          <a:p>
            <a:pPr defTabSz="685800">
              <a:tabLst>
                <a:tab pos="163513" algn="l"/>
              </a:tabLst>
              <a:defRPr/>
            </a:pPr>
            <a:r>
              <a:rPr lang="en-US" sz="1200" dirty="0">
                <a:solidFill>
                  <a:srgbClr val="000000"/>
                </a:solidFill>
                <a:latin typeface="Arial"/>
              </a:rPr>
              <a:t>	size is one size larger than “nominal” foot size</a:t>
            </a:r>
          </a:p>
          <a:p>
            <a:pPr defTabSz="685800">
              <a:tabLst>
                <a:tab pos="163513" algn="l"/>
              </a:tabLst>
              <a:defRPr/>
            </a:pPr>
            <a:r>
              <a:rPr lang="en-US" sz="1200" dirty="0">
                <a:solidFill>
                  <a:srgbClr val="000000"/>
                </a:solidFill>
                <a:latin typeface="Arial"/>
              </a:rPr>
              <a:t>	RECOMMEND - 2x insoles*</a:t>
            </a:r>
          </a:p>
          <a:p>
            <a:pPr defTabSz="685800">
              <a:lnSpc>
                <a:spcPct val="150000"/>
              </a:lnSpc>
              <a:tabLst>
                <a:tab pos="163513" algn="l"/>
              </a:tabLst>
              <a:defRPr/>
            </a:pPr>
            <a:r>
              <a:rPr lang="en-US" sz="1200" dirty="0">
                <a:solidFill>
                  <a:srgbClr val="000000"/>
                </a:solidFill>
                <a:latin typeface="Arial"/>
              </a:rPr>
              <a:t>Socks </a:t>
            </a:r>
          </a:p>
          <a:p>
            <a:pPr defTabSz="685800">
              <a:tabLst>
                <a:tab pos="163513" algn="l"/>
              </a:tabLst>
              <a:defRPr/>
            </a:pPr>
            <a:r>
              <a:rPr lang="en-US" sz="1200" dirty="0">
                <a:solidFill>
                  <a:srgbClr val="000000"/>
                </a:solidFill>
                <a:latin typeface="Arial"/>
              </a:rPr>
              <a:t>	at least 2x boot socks each day*</a:t>
            </a:r>
          </a:p>
          <a:p>
            <a:pPr defTabSz="685800">
              <a:tabLst>
                <a:tab pos="163513" algn="l"/>
              </a:tabLst>
              <a:defRPr/>
            </a:pPr>
            <a:r>
              <a:rPr lang="en-US" sz="1200" dirty="0">
                <a:solidFill>
                  <a:srgbClr val="000000"/>
                </a:solidFill>
                <a:latin typeface="Arial"/>
              </a:rPr>
              <a:t>	RECOMMEND – wool socks. NOT cotton (meaning Clothing &amp; Sales issue) </a:t>
            </a:r>
          </a:p>
          <a:p>
            <a:pPr defTabSz="685800">
              <a:lnSpc>
                <a:spcPct val="150000"/>
              </a:lnSpc>
              <a:tabLst>
                <a:tab pos="163513" algn="l"/>
              </a:tabLst>
              <a:defRPr/>
            </a:pPr>
            <a:r>
              <a:rPr lang="en-US" sz="1200" dirty="0">
                <a:solidFill>
                  <a:srgbClr val="000000"/>
                </a:solidFill>
                <a:latin typeface="Arial"/>
              </a:rPr>
              <a:t>Headgear</a:t>
            </a:r>
          </a:p>
          <a:p>
            <a:pPr defTabSz="685800">
              <a:tabLst>
                <a:tab pos="163513" algn="l"/>
              </a:tabLst>
              <a:defRPr/>
            </a:pPr>
            <a:r>
              <a:rPr lang="en-US" sz="1200" dirty="0">
                <a:solidFill>
                  <a:srgbClr val="000000"/>
                </a:solidFill>
                <a:latin typeface="Arial"/>
              </a:rPr>
              <a:t>	RECOMMEND - </a:t>
            </a:r>
            <a:r>
              <a:rPr lang="en-US" sz="1200" dirty="0" err="1">
                <a:solidFill>
                  <a:srgbClr val="000000"/>
                </a:solidFill>
                <a:latin typeface="Arial"/>
              </a:rPr>
              <a:t>boonie</a:t>
            </a:r>
            <a:r>
              <a:rPr lang="en-US" sz="1200" dirty="0">
                <a:solidFill>
                  <a:srgbClr val="000000"/>
                </a:solidFill>
                <a:latin typeface="Arial"/>
              </a:rPr>
              <a:t> hat over patrol cap</a:t>
            </a:r>
          </a:p>
          <a:p>
            <a:pPr defTabSz="685800">
              <a:lnSpc>
                <a:spcPct val="150000"/>
              </a:lnSpc>
              <a:tabLst>
                <a:tab pos="163513" algn="l"/>
              </a:tabLst>
              <a:defRPr/>
            </a:pPr>
            <a:r>
              <a:rPr lang="en-US" sz="1200" dirty="0">
                <a:solidFill>
                  <a:srgbClr val="000000"/>
                </a:solidFill>
                <a:latin typeface="Arial"/>
              </a:rPr>
              <a:t>Underwear</a:t>
            </a:r>
          </a:p>
          <a:p>
            <a:pPr defTabSz="685800">
              <a:tabLst>
                <a:tab pos="163513" algn="l"/>
              </a:tabLst>
              <a:defRPr/>
            </a:pPr>
            <a:r>
              <a:rPr lang="en-US" sz="1200" dirty="0">
                <a:solidFill>
                  <a:srgbClr val="000000"/>
                </a:solidFill>
                <a:latin typeface="Arial"/>
              </a:rPr>
              <a:t>	Spandex - thigh-length to mitigate chaffing (better: lose weight). </a:t>
            </a:r>
          </a:p>
          <a:p>
            <a:pPr defTabSz="685800">
              <a:lnSpc>
                <a:spcPct val="150000"/>
              </a:lnSpc>
              <a:tabLst>
                <a:tab pos="163513" algn="l"/>
              </a:tabLst>
              <a:defRPr/>
            </a:pPr>
            <a:r>
              <a:rPr lang="en-US" sz="1200" dirty="0">
                <a:solidFill>
                  <a:srgbClr val="000000"/>
                </a:solidFill>
                <a:latin typeface="Arial"/>
              </a:rPr>
              <a:t>Wet weather</a:t>
            </a:r>
          </a:p>
          <a:p>
            <a:pPr defTabSz="685800">
              <a:tabLst>
                <a:tab pos="163513" algn="l"/>
              </a:tabLst>
              <a:defRPr/>
            </a:pPr>
            <a:r>
              <a:rPr lang="en-US" sz="1200" dirty="0">
                <a:solidFill>
                  <a:srgbClr val="000000"/>
                </a:solidFill>
                <a:latin typeface="Arial"/>
              </a:rPr>
              <a:t>	Always bring rain gear. Jacket sufficient; poncho can cover pack, too (and is 0.7kg against your deadweight). </a:t>
            </a:r>
          </a:p>
          <a:p>
            <a:pPr defTabSz="685800">
              <a:lnSpc>
                <a:spcPct val="150000"/>
              </a:lnSpc>
              <a:tabLst>
                <a:tab pos="163513" algn="l"/>
              </a:tabLst>
              <a:defRPr/>
            </a:pPr>
            <a:r>
              <a:rPr lang="en-US" sz="1200" dirty="0">
                <a:solidFill>
                  <a:srgbClr val="000000"/>
                </a:solidFill>
                <a:latin typeface="Arial"/>
              </a:rPr>
              <a:t>Miscellany</a:t>
            </a:r>
          </a:p>
          <a:p>
            <a:pPr defTabSz="685800">
              <a:tabLst>
                <a:tab pos="163513" algn="l"/>
              </a:tabLst>
              <a:defRPr/>
            </a:pPr>
            <a:r>
              <a:rPr lang="en-US" sz="1200" dirty="0">
                <a:solidFill>
                  <a:srgbClr val="000000"/>
                </a:solidFill>
                <a:latin typeface="Arial"/>
              </a:rPr>
              <a:t>	Hand exerciser*</a:t>
            </a:r>
          </a:p>
          <a:p>
            <a:pPr defTabSz="685800">
              <a:tabLst>
                <a:tab pos="163513" algn="l"/>
              </a:tabLst>
              <a:defRPr/>
            </a:pPr>
            <a:r>
              <a:rPr lang="en-US" sz="1200" dirty="0">
                <a:solidFill>
                  <a:srgbClr val="000000"/>
                </a:solidFill>
                <a:latin typeface="Arial"/>
              </a:rPr>
              <a:t>	Speakers – earbuds are discouraged</a:t>
            </a:r>
          </a:p>
          <a:p>
            <a:pPr defTabSz="685800">
              <a:tabLst>
                <a:tab pos="163513" algn="l"/>
              </a:tabLst>
              <a:defRPr/>
            </a:pPr>
            <a:r>
              <a:rPr lang="en-US" sz="1200" dirty="0">
                <a:solidFill>
                  <a:srgbClr val="000000"/>
                </a:solidFill>
                <a:latin typeface="Arial"/>
              </a:rPr>
              <a:t>	Battery Packs</a:t>
            </a:r>
          </a:p>
          <a:p>
            <a:pPr defTabSz="685800">
              <a:tabLst>
                <a:tab pos="163513" algn="l"/>
              </a:tabLst>
              <a:defRPr/>
            </a:pPr>
            <a:endParaRPr lang="en-US" sz="1200" dirty="0">
              <a:solidFill>
                <a:srgbClr val="000000"/>
              </a:solidFill>
              <a:latin typeface="Arial"/>
            </a:endParaRPr>
          </a:p>
          <a:p>
            <a:pPr defTabSz="685800">
              <a:tabLst>
                <a:tab pos="163513" algn="l"/>
              </a:tabLst>
              <a:defRPr/>
            </a:pPr>
            <a:r>
              <a:rPr lang="en-US" sz="1200" i="1" dirty="0">
                <a:solidFill>
                  <a:srgbClr val="000000"/>
                </a:solidFill>
                <a:latin typeface="Arial"/>
              </a:rPr>
              <a:t>* Variability is very helpful in mitigating the repetitive injuries common to endurance events like Nijmegen.</a:t>
            </a:r>
          </a:p>
        </p:txBody>
      </p:sp>
      <p:sp>
        <p:nvSpPr>
          <p:cNvPr id="5" name="TextBox 4">
            <a:extLst>
              <a:ext uri="{FF2B5EF4-FFF2-40B4-BE49-F238E27FC236}">
                <a16:creationId xmlns:a16="http://schemas.microsoft.com/office/drawing/2014/main" id="{EF3D11B1-A5D4-CAE6-D991-F0ED3A1B4F62}"/>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233049950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229600" cy="1646028"/>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4.1. Training Approach</a:t>
            </a:r>
          </a:p>
          <a:p>
            <a:pPr defTabSz="685800">
              <a:defRPr/>
            </a:pPr>
            <a:r>
              <a:rPr lang="en-US" sz="1100" dirty="0">
                <a:solidFill>
                  <a:srgbClr val="000000"/>
                </a:solidFill>
                <a:latin typeface="Arial"/>
              </a:rPr>
              <a:t>By Army definition, the Nijmegen is (1) an administrative, (2) forced foot march. This endurance event exceeds the demands of doctrinal tasks and training regimens. Training falls between operational and personal self-development domains. Training must expand upon available, proven techniques. Success at Nijmegen very likely indicates a level of personal fitness that will meet/exceed Army fitness requirements. Success at other events does not indicate readiness for Nijmegen, however. In addition to contributing to personal readiness, perhaps the greatest benefit of Nijmegen is the months-long experience of “training like you train”. This is a foundation prerequisite for “training like you fight”. The kind of injuries suffered at Nijmegen are the most common in the Army by far. The experience of successful Nijmegen training can benefit individuals, units, and organizations - if done well. </a:t>
            </a:r>
          </a:p>
          <a:p>
            <a:pPr defTabSz="685800">
              <a:lnSpc>
                <a:spcPct val="150000"/>
              </a:lnSpc>
              <a:defRPr/>
            </a:pPr>
            <a:endParaRPr lang="en-US" sz="1100" b="1" dirty="0">
              <a:solidFill>
                <a:srgbClr val="000000"/>
              </a:solidFill>
              <a:latin typeface="Arial"/>
            </a:endParaRP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4. Training</a:t>
            </a:r>
          </a:p>
        </p:txBody>
      </p:sp>
      <p:pic>
        <p:nvPicPr>
          <p:cNvPr id="10" name="Picture 9">
            <a:extLst>
              <a:ext uri="{FF2B5EF4-FFF2-40B4-BE49-F238E27FC236}">
                <a16:creationId xmlns:a16="http://schemas.microsoft.com/office/drawing/2014/main" id="{A0D42BEA-F881-4A23-F06D-045DFBFD3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199"/>
            <a:ext cx="7010400" cy="5178711"/>
          </a:xfrm>
          <a:prstGeom prst="rect">
            <a:avLst/>
          </a:prstGeom>
        </p:spPr>
      </p:pic>
      <p:sp>
        <p:nvSpPr>
          <p:cNvPr id="11" name="TextBox 10">
            <a:extLst>
              <a:ext uri="{FF2B5EF4-FFF2-40B4-BE49-F238E27FC236}">
                <a16:creationId xmlns:a16="http://schemas.microsoft.com/office/drawing/2014/main" id="{197C38CF-FDD0-67B3-E66C-FA892001B203}"/>
              </a:ext>
            </a:extLst>
          </p:cNvPr>
          <p:cNvSpPr txBox="1"/>
          <p:nvPr/>
        </p:nvSpPr>
        <p:spPr>
          <a:xfrm>
            <a:off x="801329" y="4469242"/>
            <a:ext cx="838200"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NIJMEGEN</a:t>
            </a:r>
            <a:endParaRPr lang="en-US" sz="1100" b="1" dirty="0">
              <a:solidFill>
                <a:srgbClr val="000000"/>
              </a:solidFill>
              <a:latin typeface="Arial"/>
            </a:endParaRPr>
          </a:p>
        </p:txBody>
      </p:sp>
      <p:cxnSp>
        <p:nvCxnSpPr>
          <p:cNvPr id="12" name="Straight Arrow Connector 11">
            <a:extLst>
              <a:ext uri="{FF2B5EF4-FFF2-40B4-BE49-F238E27FC236}">
                <a16:creationId xmlns:a16="http://schemas.microsoft.com/office/drawing/2014/main" id="{80A65E11-4659-526A-6E47-4FC499C22357}"/>
              </a:ext>
            </a:extLst>
          </p:cNvPr>
          <p:cNvCxnSpPr>
            <a:cxnSpLocks/>
            <a:stCxn id="11" idx="3"/>
          </p:cNvCxnSpPr>
          <p:nvPr/>
        </p:nvCxnSpPr>
        <p:spPr>
          <a:xfrm>
            <a:off x="1639529" y="4588506"/>
            <a:ext cx="1103671" cy="748383"/>
          </a:xfrm>
          <a:prstGeom prst="straightConnector1">
            <a:avLst/>
          </a:prstGeom>
          <a:ln w="762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8CA17B9D-A9AF-2244-39DD-7A3973E2F1A9}"/>
              </a:ext>
            </a:extLst>
          </p:cNvPr>
          <p:cNvCxnSpPr>
            <a:cxnSpLocks/>
            <a:stCxn id="11" idx="3"/>
          </p:cNvCxnSpPr>
          <p:nvPr/>
        </p:nvCxnSpPr>
        <p:spPr>
          <a:xfrm>
            <a:off x="1639529" y="4588506"/>
            <a:ext cx="189271" cy="748383"/>
          </a:xfrm>
          <a:prstGeom prst="straightConnector1">
            <a:avLst/>
          </a:prstGeom>
          <a:ln w="762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id="{44A72ECD-E304-C366-A4C8-63BC2D83F5DA}"/>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50691898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burger&#10;&#10;Description automatically generated">
            <a:extLst>
              <a:ext uri="{FF2B5EF4-FFF2-40B4-BE49-F238E27FC236}">
                <a16:creationId xmlns:a16="http://schemas.microsoft.com/office/drawing/2014/main" id="{7675E2E4-47D3-148D-EDA7-8C0DBE93A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051" y="4868585"/>
            <a:ext cx="1905000" cy="1270000"/>
          </a:xfrm>
          <a:prstGeom prst="rect">
            <a:avLst/>
          </a:prstGeom>
        </p:spPr>
      </p:pic>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229600" cy="4385816"/>
          </a:xfrm>
          <a:prstGeom prst="rect">
            <a:avLst/>
          </a:prstGeom>
          <a:noFill/>
          <a:ln>
            <a:noFill/>
          </a:ln>
        </p:spPr>
        <p:txBody>
          <a:bodyPr wrap="square" lIns="68580" tIns="68580" rIns="0" bIns="0" rtlCol="0">
            <a:spAutoFit/>
          </a:bodyPr>
          <a:lstStyle/>
          <a:p>
            <a:pPr defTabSz="685800">
              <a:lnSpc>
                <a:spcPct val="150000"/>
              </a:lnSpc>
              <a:defRPr/>
            </a:pPr>
            <a:r>
              <a:rPr lang="en-US" sz="1100" dirty="0">
                <a:solidFill>
                  <a:srgbClr val="000000"/>
                </a:solidFill>
                <a:latin typeface="Arial"/>
              </a:rPr>
              <a:t>4.2. References </a:t>
            </a:r>
          </a:p>
          <a:p>
            <a:pPr defTabSz="685800">
              <a:defRPr/>
            </a:pPr>
            <a:r>
              <a:rPr lang="en-US" sz="1100" dirty="0">
                <a:solidFill>
                  <a:srgbClr val="000000"/>
                </a:solidFill>
                <a:latin typeface="Arial"/>
              </a:rPr>
              <a:t>- Title10, United States Code, Section 3013(b)(5) – Sec Army to train force</a:t>
            </a:r>
          </a:p>
          <a:p>
            <a:pPr defTabSz="685800">
              <a:defRPr/>
            </a:pPr>
            <a:r>
              <a:rPr lang="en-US" sz="1100" dirty="0">
                <a:solidFill>
                  <a:srgbClr val="000000"/>
                </a:solidFill>
                <a:latin typeface="Arial"/>
              </a:rPr>
              <a:t>- Army Regulation (AR) 350-1, Training and Leader Development, 20171210</a:t>
            </a:r>
          </a:p>
          <a:p>
            <a:pPr defTabSz="685800">
              <a:defRPr/>
            </a:pPr>
            <a:r>
              <a:rPr lang="en-US" sz="1100" dirty="0">
                <a:solidFill>
                  <a:srgbClr val="000000"/>
                </a:solidFill>
                <a:latin typeface="Arial"/>
              </a:rPr>
              <a:t>- The Army Training Strategy,  20121003</a:t>
            </a:r>
          </a:p>
          <a:p>
            <a:pPr defTabSz="685800">
              <a:defRPr/>
            </a:pPr>
            <a:r>
              <a:rPr lang="en-US" sz="1100" dirty="0">
                <a:solidFill>
                  <a:srgbClr val="000000"/>
                </a:solidFill>
                <a:latin typeface="Arial"/>
              </a:rPr>
              <a:t>- Army Doctrinal Publication (ADP) 7-0, Training, 20190731</a:t>
            </a:r>
          </a:p>
          <a:p>
            <a:pPr defTabSz="685800">
              <a:defRPr/>
            </a:pPr>
            <a:r>
              <a:rPr lang="en-US" sz="1100" dirty="0">
                <a:solidFill>
                  <a:srgbClr val="000000"/>
                </a:solidFill>
                <a:latin typeface="Arial"/>
              </a:rPr>
              <a:t>- Field Manual  (FM) 7-0, Training, 20160614</a:t>
            </a:r>
          </a:p>
          <a:p>
            <a:pPr defTabSz="685800">
              <a:defRPr/>
            </a:pPr>
            <a:r>
              <a:rPr lang="en-US" sz="1100" dirty="0">
                <a:solidFill>
                  <a:srgbClr val="000000"/>
                </a:solidFill>
                <a:latin typeface="Arial"/>
              </a:rPr>
              <a:t>- FM 7-22, Holistic Health and Fitness (H2F), 20201008</a:t>
            </a:r>
          </a:p>
          <a:p>
            <a:pPr defTabSz="685800">
              <a:defRPr/>
            </a:pPr>
            <a:r>
              <a:rPr lang="en-US" sz="1100" dirty="0">
                <a:solidFill>
                  <a:srgbClr val="000000"/>
                </a:solidFill>
                <a:latin typeface="Arial"/>
              </a:rPr>
              <a:t>- Army Techniques Publication (ATP) 7-22.02, H2F Drills and Exercises, 20201001</a:t>
            </a:r>
          </a:p>
          <a:p>
            <a:pPr defTabSz="685800">
              <a:defRPr/>
            </a:pPr>
            <a:r>
              <a:rPr lang="en-US" sz="1100" dirty="0">
                <a:solidFill>
                  <a:srgbClr val="000000"/>
                </a:solidFill>
                <a:latin typeface="Arial"/>
              </a:rPr>
              <a:t>- ATP 3-21.18, Foot Marches, 20220413</a:t>
            </a:r>
          </a:p>
          <a:p>
            <a:pPr defTabSz="685800">
              <a:defRPr/>
            </a:pPr>
            <a:r>
              <a:rPr lang="en-US" sz="1100" dirty="0">
                <a:solidFill>
                  <a:srgbClr val="000000"/>
                </a:solidFill>
                <a:latin typeface="Arial"/>
              </a:rPr>
              <a:t>- Military Running  </a:t>
            </a:r>
            <a:r>
              <a:rPr lang="en-US" sz="600" dirty="0">
                <a:solidFill>
                  <a:srgbClr val="000000"/>
                </a:solidFill>
                <a:latin typeface="Arial"/>
              </a:rPr>
              <a:t>https://</a:t>
            </a:r>
            <a:r>
              <a:rPr lang="en-US" sz="600" dirty="0" err="1">
                <a:solidFill>
                  <a:srgbClr val="000000"/>
                </a:solidFill>
                <a:latin typeface="Arial"/>
              </a:rPr>
              <a:t>militaryrunning.com</a:t>
            </a:r>
            <a:endParaRPr lang="en-US" sz="600" dirty="0">
              <a:solidFill>
                <a:srgbClr val="000000"/>
              </a:solidFill>
              <a:latin typeface="Arial"/>
            </a:endParaRPr>
          </a:p>
          <a:p>
            <a:pPr defTabSz="685800">
              <a:defRPr/>
            </a:pPr>
            <a:r>
              <a:rPr lang="en-US" sz="1100" dirty="0">
                <a:solidFill>
                  <a:srgbClr val="000000"/>
                </a:solidFill>
                <a:latin typeface="Arial"/>
              </a:rPr>
              <a:t>- </a:t>
            </a:r>
            <a:r>
              <a:rPr lang="en-US" sz="1100" dirty="0" err="1">
                <a:solidFill>
                  <a:srgbClr val="000000"/>
                </a:solidFill>
                <a:latin typeface="Arial"/>
              </a:rPr>
              <a:t>Warfigher</a:t>
            </a:r>
            <a:r>
              <a:rPr lang="en-US" sz="1100" dirty="0">
                <a:solidFill>
                  <a:srgbClr val="000000"/>
                </a:solidFill>
                <a:latin typeface="Arial"/>
              </a:rPr>
              <a:t> Nutrition Guide  </a:t>
            </a:r>
            <a:r>
              <a:rPr lang="en-US" sz="800" dirty="0">
                <a:solidFill>
                  <a:srgbClr val="000000"/>
                </a:solidFill>
                <a:latin typeface="Arial"/>
              </a:rPr>
              <a:t>https://</a:t>
            </a:r>
            <a:r>
              <a:rPr lang="en-US" sz="800" dirty="0" err="1">
                <a:solidFill>
                  <a:srgbClr val="000000"/>
                </a:solidFill>
                <a:latin typeface="Arial"/>
              </a:rPr>
              <a:t>www.hprc-online.org</a:t>
            </a:r>
            <a:r>
              <a:rPr lang="en-US" sz="800" dirty="0">
                <a:solidFill>
                  <a:srgbClr val="000000"/>
                </a:solidFill>
                <a:latin typeface="Arial"/>
              </a:rPr>
              <a:t>/nutrition/warfighter-nutrition-guide</a:t>
            </a:r>
            <a:endParaRPr lang="en-US" sz="1100" dirty="0">
              <a:solidFill>
                <a:srgbClr val="000000"/>
              </a:solidFill>
              <a:latin typeface="Arial"/>
            </a:endParaRPr>
          </a:p>
          <a:p>
            <a:pPr defTabSz="685800">
              <a:tabLst>
                <a:tab pos="163513" algn="l"/>
              </a:tabLst>
              <a:defRPr/>
            </a:pPr>
            <a:r>
              <a:rPr lang="en-US" sz="1100" dirty="0">
                <a:solidFill>
                  <a:srgbClr val="000000"/>
                </a:solidFill>
                <a:latin typeface="Arial"/>
              </a:rPr>
              <a:t>- Warfighter’s Guide to Performance Nutrition and Operational Rations  	</a:t>
            </a:r>
            <a:r>
              <a:rPr lang="en-US" sz="800" dirty="0">
                <a:solidFill>
                  <a:srgbClr val="000000"/>
                </a:solidFill>
                <a:latin typeface="Arial"/>
              </a:rPr>
              <a:t>https://quartermaster.army.mil/jccoe/Operations_Directorate/QUAD/docs/Warfighters-Guide-to-Performance-Nutrition-and-OpRats-1st-edition.pdf</a:t>
            </a:r>
          </a:p>
          <a:p>
            <a:pPr defTabSz="685800">
              <a:defRPr/>
            </a:pPr>
            <a:r>
              <a:rPr lang="en-US" sz="1100" dirty="0">
                <a:solidFill>
                  <a:srgbClr val="000000"/>
                </a:solidFill>
                <a:latin typeface="Arial"/>
              </a:rPr>
              <a:t>- Guide to Nutrient Timing: The basics  </a:t>
            </a:r>
            <a:r>
              <a:rPr lang="en-US" sz="800" dirty="0">
                <a:solidFill>
                  <a:srgbClr val="000000"/>
                </a:solidFill>
                <a:latin typeface="Arial"/>
              </a:rPr>
              <a:t>https://</a:t>
            </a:r>
            <a:r>
              <a:rPr lang="en-US" sz="800" dirty="0" err="1">
                <a:solidFill>
                  <a:srgbClr val="000000"/>
                </a:solidFill>
                <a:latin typeface="Arial"/>
              </a:rPr>
              <a:t>www.hprc-online.org</a:t>
            </a:r>
            <a:r>
              <a:rPr lang="en-US" sz="800" dirty="0">
                <a:solidFill>
                  <a:srgbClr val="000000"/>
                </a:solidFill>
                <a:latin typeface="Arial"/>
              </a:rPr>
              <a:t>/sites/default/files/2020-01/HPRC_Nutrient_Timing_Basics_011620.pdf</a:t>
            </a:r>
          </a:p>
          <a:p>
            <a:pPr defTabSz="685800">
              <a:defRPr/>
            </a:pPr>
            <a:endParaRPr lang="en-US" sz="1100" dirty="0">
              <a:solidFill>
                <a:srgbClr val="000000"/>
              </a:solidFill>
              <a:latin typeface="Arial"/>
            </a:endParaRPr>
          </a:p>
          <a:p>
            <a:pPr defTabSz="685800">
              <a:defRPr/>
            </a:pPr>
            <a:r>
              <a:rPr lang="en-US" sz="1100" dirty="0">
                <a:solidFill>
                  <a:srgbClr val="000000"/>
                </a:solidFill>
                <a:latin typeface="Arial"/>
              </a:rPr>
              <a:t>All Army doctrine is downloadable through Army Publishing Directorate at</a:t>
            </a:r>
          </a:p>
          <a:p>
            <a:pPr defTabSz="685800">
              <a:defRPr/>
            </a:pPr>
            <a:r>
              <a:rPr lang="en-US" sz="1100" dirty="0">
                <a:solidFill>
                  <a:srgbClr val="000000"/>
                </a:solidFill>
                <a:latin typeface="Arial"/>
                <a:hlinkClick r:id="rId3"/>
              </a:rPr>
              <a:t>https://armypubs.army.mil</a:t>
            </a:r>
            <a:endParaRPr lang="en-US" sz="1100" dirty="0">
              <a:solidFill>
                <a:srgbClr val="000000"/>
              </a:solidFill>
              <a:latin typeface="Arial"/>
            </a:endParaRPr>
          </a:p>
          <a:p>
            <a:pPr defTabSz="685800">
              <a:defRPr/>
            </a:pPr>
            <a:endParaRPr lang="en-US" sz="1100" dirty="0">
              <a:solidFill>
                <a:srgbClr val="000000"/>
              </a:solidFill>
              <a:latin typeface="Arial"/>
            </a:endParaRPr>
          </a:p>
          <a:p>
            <a:pPr defTabSz="685800">
              <a:defRPr/>
            </a:pPr>
            <a:r>
              <a:rPr lang="en-US" sz="1100" dirty="0">
                <a:solidFill>
                  <a:srgbClr val="000000"/>
                </a:solidFill>
                <a:latin typeface="Arial"/>
              </a:rPr>
              <a:t>4.3. Training Considerations</a:t>
            </a:r>
          </a:p>
          <a:p>
            <a:pPr defTabSz="685800">
              <a:defRPr/>
            </a:pPr>
            <a:r>
              <a:rPr lang="en-US" sz="1100" dirty="0">
                <a:solidFill>
                  <a:srgbClr val="000000"/>
                </a:solidFill>
                <a:latin typeface="Arial"/>
              </a:rPr>
              <a:t>- Posture – Pose method – from physical therapy, this is now Army doctrine</a:t>
            </a:r>
          </a:p>
          <a:p>
            <a:pPr defTabSz="685800">
              <a:defRPr/>
            </a:pPr>
            <a:r>
              <a:rPr lang="en-US" sz="1100" dirty="0">
                <a:solidFill>
                  <a:srgbClr val="000000"/>
                </a:solidFill>
                <a:latin typeface="Arial"/>
              </a:rPr>
              <a:t>- Breathing – nasal, head up</a:t>
            </a:r>
          </a:p>
          <a:p>
            <a:pPr defTabSz="685800">
              <a:defRPr/>
            </a:pPr>
            <a:r>
              <a:rPr lang="en-US" sz="1100" dirty="0">
                <a:solidFill>
                  <a:srgbClr val="000000"/>
                </a:solidFill>
                <a:latin typeface="Arial"/>
              </a:rPr>
              <a:t>- Nutrition – food and hydration… salty peanuts and electrolytes</a:t>
            </a:r>
          </a:p>
          <a:p>
            <a:pPr defTabSz="685800">
              <a:defRPr/>
            </a:pPr>
            <a:r>
              <a:rPr lang="en-US" sz="1100" dirty="0">
                <a:solidFill>
                  <a:srgbClr val="000000"/>
                </a:solidFill>
                <a:latin typeface="Arial"/>
              </a:rPr>
              <a:t>- Strength </a:t>
            </a:r>
            <a:r>
              <a:rPr lang="en-US" sz="1100" strike="sngStrike" dirty="0">
                <a:solidFill>
                  <a:srgbClr val="000000"/>
                </a:solidFill>
                <a:latin typeface="Arial"/>
              </a:rPr>
              <a:t>versus</a:t>
            </a:r>
            <a:r>
              <a:rPr lang="en-US" sz="1100" dirty="0">
                <a:solidFill>
                  <a:srgbClr val="000000"/>
                </a:solidFill>
                <a:latin typeface="Arial"/>
              </a:rPr>
              <a:t> AND Endurance</a:t>
            </a:r>
          </a:p>
          <a:p>
            <a:pPr defTabSz="685800">
              <a:defRPr/>
            </a:pPr>
            <a:r>
              <a:rPr lang="en-US" sz="1100" dirty="0">
                <a:solidFill>
                  <a:srgbClr val="000000"/>
                </a:solidFill>
                <a:latin typeface="Arial"/>
              </a:rPr>
              <a:t>- Schedules</a:t>
            </a:r>
          </a:p>
          <a:p>
            <a:pPr defTabSz="685800">
              <a:defRPr/>
            </a:pPr>
            <a:r>
              <a:rPr lang="en-US" sz="1100" b="1" dirty="0">
                <a:solidFill>
                  <a:srgbClr val="000000"/>
                </a:solidFill>
                <a:latin typeface="Arial"/>
              </a:rPr>
              <a:t>There is no substitute for time-on-trail: you must do the distance. </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4. Training</a:t>
            </a:r>
          </a:p>
        </p:txBody>
      </p:sp>
      <p:sp>
        <p:nvSpPr>
          <p:cNvPr id="5" name="TextBox 4">
            <a:extLst>
              <a:ext uri="{FF2B5EF4-FFF2-40B4-BE49-F238E27FC236}">
                <a16:creationId xmlns:a16="http://schemas.microsoft.com/office/drawing/2014/main" id="{95F07338-37EE-6B49-6DB8-6C36328ED334}"/>
              </a:ext>
            </a:extLst>
          </p:cNvPr>
          <p:cNvSpPr txBox="1"/>
          <p:nvPr/>
        </p:nvSpPr>
        <p:spPr>
          <a:xfrm>
            <a:off x="452610" y="6012025"/>
            <a:ext cx="8458200" cy="430887"/>
          </a:xfrm>
          <a:prstGeom prst="rect">
            <a:avLst/>
          </a:prstGeom>
          <a:noFill/>
        </p:spPr>
        <p:txBody>
          <a:bodyPr wrap="square">
            <a:spAutoFit/>
          </a:bodyPr>
          <a:lstStyle/>
          <a:p>
            <a:pPr defTabSz="685800">
              <a:defRPr/>
            </a:pPr>
            <a:r>
              <a:rPr lang="en-US" sz="1100" dirty="0">
                <a:solidFill>
                  <a:srgbClr val="000000"/>
                </a:solidFill>
                <a:latin typeface="Arial"/>
              </a:rPr>
              <a:t>“A foot march is successful when Soldiers arrive at their destination at the prescribed time and are physically and mentally able to execute their mission immediately” […so: via Gladiola] (ATP 3-21.18, 1-2).</a:t>
            </a:r>
          </a:p>
        </p:txBody>
      </p:sp>
      <p:pic>
        <p:nvPicPr>
          <p:cNvPr id="8" name="Picture 7" descr="A person wearing sunglasses and a t-shirt&#10;&#10;Description automatically generated">
            <a:extLst>
              <a:ext uri="{FF2B5EF4-FFF2-40B4-BE49-F238E27FC236}">
                <a16:creationId xmlns:a16="http://schemas.microsoft.com/office/drawing/2014/main" id="{E1AAEFAB-D0A7-9936-C770-32D367672388}"/>
              </a:ext>
            </a:extLst>
          </p:cNvPr>
          <p:cNvPicPr>
            <a:picLocks noChangeAspect="1"/>
          </p:cNvPicPr>
          <p:nvPr/>
        </p:nvPicPr>
        <p:blipFill rotWithShape="1">
          <a:blip r:embed="rId4">
            <a:extLst>
              <a:ext uri="{28A0092B-C50C-407E-A947-70E740481C1C}">
                <a14:useLocalDpi xmlns:a14="http://schemas.microsoft.com/office/drawing/2010/main" val="0"/>
              </a:ext>
            </a:extLst>
          </a:blip>
          <a:srcRect l="28330" b="17066"/>
          <a:stretch/>
        </p:blipFill>
        <p:spPr>
          <a:xfrm>
            <a:off x="5705472" y="1109783"/>
            <a:ext cx="3222781" cy="3691898"/>
          </a:xfrm>
          <a:prstGeom prst="rect">
            <a:avLst/>
          </a:prstGeom>
        </p:spPr>
      </p:pic>
      <p:pic>
        <p:nvPicPr>
          <p:cNvPr id="6" name="Picture 5" descr="A yellow sign with orange and white text&#10;&#10;Description automatically generated">
            <a:extLst>
              <a:ext uri="{FF2B5EF4-FFF2-40B4-BE49-F238E27FC236}">
                <a16:creationId xmlns:a16="http://schemas.microsoft.com/office/drawing/2014/main" id="{C826D9D1-3025-E76C-24C5-ED218FBA89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721667"/>
            <a:ext cx="2102733" cy="1177530"/>
          </a:xfrm>
          <a:prstGeom prst="rect">
            <a:avLst/>
          </a:prstGeom>
        </p:spPr>
      </p:pic>
      <p:sp>
        <p:nvSpPr>
          <p:cNvPr id="2" name="TextBox 1">
            <a:extLst>
              <a:ext uri="{FF2B5EF4-FFF2-40B4-BE49-F238E27FC236}">
                <a16:creationId xmlns:a16="http://schemas.microsoft.com/office/drawing/2014/main" id="{A0D25819-0B28-BF28-42FB-42F904F069CF}"/>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514766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458200" cy="4224233"/>
          </a:xfrm>
          <a:prstGeom prst="rect">
            <a:avLst/>
          </a:prstGeom>
          <a:solidFill>
            <a:schemeClr val="bg1"/>
          </a:solidFill>
          <a:ln>
            <a:solidFill>
              <a:schemeClr val="bg1"/>
            </a:solidFill>
          </a:ln>
        </p:spPr>
        <p:txBody>
          <a:bodyPr wrap="square" lIns="68580" tIns="68580" rIns="0" bIns="0" rtlCol="0">
            <a:spAutoFit/>
          </a:bodyPr>
          <a:lstStyle/>
          <a:p>
            <a:pPr defTabSz="685800">
              <a:lnSpc>
                <a:spcPct val="150000"/>
              </a:lnSpc>
              <a:defRPr/>
            </a:pPr>
            <a:r>
              <a:rPr lang="en-US" sz="1200" dirty="0">
                <a:solidFill>
                  <a:srgbClr val="000000"/>
                </a:solidFill>
                <a:latin typeface="Arial"/>
              </a:rPr>
              <a:t>5.1. Warm-up</a:t>
            </a:r>
          </a:p>
          <a:p>
            <a:pPr defTabSz="685800">
              <a:defRPr/>
            </a:pPr>
            <a:r>
              <a:rPr lang="en-US" sz="1200" dirty="0">
                <a:solidFill>
                  <a:srgbClr val="000000"/>
                </a:solidFill>
                <a:latin typeface="Arial"/>
              </a:rPr>
              <a:t>- yoga stretches</a:t>
            </a:r>
          </a:p>
          <a:p>
            <a:pPr defTabSz="685800">
              <a:defRPr/>
            </a:pPr>
            <a:r>
              <a:rPr lang="en-US" sz="1200" dirty="0">
                <a:solidFill>
                  <a:srgbClr val="000000"/>
                </a:solidFill>
                <a:latin typeface="Arial"/>
              </a:rPr>
              <a:t>- ATP 7-22.02 warm-up drills</a:t>
            </a:r>
          </a:p>
          <a:p>
            <a:pPr defTabSz="685800">
              <a:defRPr/>
            </a:pPr>
            <a:r>
              <a:rPr lang="en-US" sz="1200" dirty="0">
                <a:solidFill>
                  <a:srgbClr val="000000"/>
                </a:solidFill>
                <a:latin typeface="Arial"/>
              </a:rPr>
              <a:t>… or just start – ease into it</a:t>
            </a:r>
          </a:p>
          <a:p>
            <a:pPr defTabSz="685800">
              <a:defRPr/>
            </a:pPr>
            <a:endParaRPr lang="en-US" sz="1200" dirty="0">
              <a:solidFill>
                <a:srgbClr val="000000"/>
              </a:solidFill>
              <a:latin typeface="Arial"/>
            </a:endParaRPr>
          </a:p>
          <a:p>
            <a:pPr defTabSz="685800">
              <a:defRPr/>
            </a:pPr>
            <a:r>
              <a:rPr lang="en-US" sz="1200" dirty="0">
                <a:solidFill>
                  <a:srgbClr val="000000"/>
                </a:solidFill>
                <a:latin typeface="Arial"/>
              </a:rPr>
              <a:t>5.2. Resting</a:t>
            </a:r>
          </a:p>
          <a:p>
            <a:pPr defTabSz="685800">
              <a:defRPr/>
            </a:pPr>
            <a:r>
              <a:rPr lang="en-US" sz="1200" dirty="0">
                <a:solidFill>
                  <a:srgbClr val="000000"/>
                </a:solidFill>
                <a:latin typeface="Arial"/>
              </a:rPr>
              <a:t>- take breaks to increase tempo</a:t>
            </a:r>
          </a:p>
          <a:p>
            <a:pPr defTabSz="685800">
              <a:defRPr/>
            </a:pPr>
            <a:r>
              <a:rPr lang="en-US" sz="1200" dirty="0">
                <a:solidFill>
                  <a:srgbClr val="000000"/>
                </a:solidFill>
                <a:latin typeface="Arial"/>
              </a:rPr>
              <a:t>- ATP 3-21.18 recommends 10 minutes every hour. The Germans do something like this... and generally do best. </a:t>
            </a:r>
          </a:p>
          <a:p>
            <a:pPr defTabSz="685800">
              <a:defRPr/>
            </a:pPr>
            <a:r>
              <a:rPr lang="en-US" sz="1200" dirty="0">
                <a:solidFill>
                  <a:srgbClr val="000000"/>
                </a:solidFill>
                <a:latin typeface="Arial"/>
              </a:rPr>
              <a:t>- monitor hydration and nutrition… bananas, beer… and salty peanuts</a:t>
            </a:r>
          </a:p>
          <a:p>
            <a:pPr defTabSz="685800">
              <a:defRPr/>
            </a:pPr>
            <a:endParaRPr lang="en-US" sz="1200" dirty="0">
              <a:solidFill>
                <a:srgbClr val="000000"/>
              </a:solidFill>
              <a:latin typeface="Arial"/>
            </a:endParaRPr>
          </a:p>
          <a:p>
            <a:pPr defTabSz="685800">
              <a:defRPr/>
            </a:pPr>
            <a:r>
              <a:rPr lang="en-US" sz="1200" dirty="0">
                <a:solidFill>
                  <a:srgbClr val="000000"/>
                </a:solidFill>
                <a:latin typeface="Arial"/>
              </a:rPr>
              <a:t>5.3. Cool-down</a:t>
            </a:r>
          </a:p>
          <a:p>
            <a:pPr defTabSz="685800">
              <a:defRPr/>
            </a:pPr>
            <a:r>
              <a:rPr lang="en-US" sz="1200" dirty="0">
                <a:solidFill>
                  <a:srgbClr val="000000"/>
                </a:solidFill>
                <a:latin typeface="Arial"/>
              </a:rPr>
              <a:t>- Remember to cool down! DO NOT just stop. Cooling down washes out accumulated waste, aiding recovery – hence   </a:t>
            </a:r>
          </a:p>
          <a:p>
            <a:pPr defTabSz="685800">
              <a:defRPr/>
            </a:pPr>
            <a:r>
              <a:rPr lang="en-US" sz="1200" dirty="0">
                <a:solidFill>
                  <a:srgbClr val="000000"/>
                </a:solidFill>
                <a:latin typeface="Arial"/>
              </a:rPr>
              <a:t>  “recovery” drill. </a:t>
            </a:r>
          </a:p>
          <a:p>
            <a:pPr defTabSz="685800">
              <a:defRPr/>
            </a:pPr>
            <a:r>
              <a:rPr lang="en-US" sz="1200" dirty="0">
                <a:solidFill>
                  <a:srgbClr val="000000"/>
                </a:solidFill>
                <a:latin typeface="Arial"/>
              </a:rPr>
              <a:t>- </a:t>
            </a:r>
            <a:r>
              <a:rPr lang="en-US" sz="1200" b="1" dirty="0">
                <a:solidFill>
                  <a:srgbClr val="000000"/>
                </a:solidFill>
                <a:latin typeface="Arial"/>
              </a:rPr>
              <a:t>Run one lap around </a:t>
            </a:r>
            <a:r>
              <a:rPr lang="en-US" sz="1200" b="1" dirty="0" err="1">
                <a:solidFill>
                  <a:srgbClr val="000000"/>
                </a:solidFill>
                <a:latin typeface="Arial"/>
              </a:rPr>
              <a:t>Heumensoord</a:t>
            </a:r>
            <a:r>
              <a:rPr lang="en-US" sz="1200" b="1" dirty="0">
                <a:solidFill>
                  <a:srgbClr val="000000"/>
                </a:solidFill>
                <a:latin typeface="Arial"/>
              </a:rPr>
              <a:t> </a:t>
            </a:r>
          </a:p>
          <a:p>
            <a:pPr defTabSz="685800">
              <a:defRPr/>
            </a:pPr>
            <a:r>
              <a:rPr lang="en-US" sz="1200" b="1" dirty="0">
                <a:solidFill>
                  <a:srgbClr val="000000"/>
                </a:solidFill>
                <a:latin typeface="Arial"/>
              </a:rPr>
              <a:t>  at slowest possible pace.</a:t>
            </a:r>
          </a:p>
          <a:p>
            <a:pPr defTabSz="685800">
              <a:defRPr/>
            </a:pPr>
            <a:r>
              <a:rPr lang="en-US" sz="1200" dirty="0">
                <a:solidFill>
                  <a:srgbClr val="000000"/>
                </a:solidFill>
                <a:latin typeface="Arial"/>
              </a:rPr>
              <a:t>- yoga stretches</a:t>
            </a:r>
          </a:p>
          <a:p>
            <a:pPr defTabSz="685800">
              <a:defRPr/>
            </a:pPr>
            <a:r>
              <a:rPr lang="en-US" sz="1200" dirty="0">
                <a:solidFill>
                  <a:srgbClr val="000000"/>
                </a:solidFill>
                <a:latin typeface="Arial"/>
              </a:rPr>
              <a:t>- ATP 7-22.02 recovery drills</a:t>
            </a:r>
          </a:p>
          <a:p>
            <a:pPr defTabSz="685800">
              <a:defRPr/>
            </a:pPr>
            <a:r>
              <a:rPr lang="en-US" sz="1200" dirty="0">
                <a:solidFill>
                  <a:srgbClr val="000000"/>
                </a:solidFill>
                <a:latin typeface="Arial"/>
              </a:rPr>
              <a:t>- foam roller</a:t>
            </a:r>
          </a:p>
          <a:p>
            <a:pPr defTabSz="685800">
              <a:defRPr/>
            </a:pPr>
            <a:r>
              <a:rPr lang="en-US" sz="1200" dirty="0">
                <a:solidFill>
                  <a:srgbClr val="000000"/>
                </a:solidFill>
                <a:latin typeface="Arial"/>
              </a:rPr>
              <a:t>- foot bath</a:t>
            </a:r>
          </a:p>
          <a:p>
            <a:pPr defTabSz="685800">
              <a:defRPr/>
            </a:pPr>
            <a:r>
              <a:rPr lang="en-US" sz="1200" dirty="0">
                <a:solidFill>
                  <a:srgbClr val="000000"/>
                </a:solidFill>
                <a:latin typeface="Arial"/>
              </a:rPr>
              <a:t>…</a:t>
            </a:r>
          </a:p>
          <a:p>
            <a:pPr defTabSz="685800">
              <a:defRPr/>
            </a:pPr>
            <a:r>
              <a:rPr lang="en-US" sz="1200" dirty="0">
                <a:solidFill>
                  <a:srgbClr val="000000"/>
                </a:solidFill>
                <a:latin typeface="Arial"/>
              </a:rPr>
              <a:t>- eat</a:t>
            </a:r>
          </a:p>
          <a:p>
            <a:pPr defTabSz="685800">
              <a:defRPr/>
            </a:pPr>
            <a:r>
              <a:rPr lang="en-US" sz="1200" dirty="0">
                <a:solidFill>
                  <a:srgbClr val="000000"/>
                </a:solidFill>
                <a:latin typeface="Arial"/>
              </a:rPr>
              <a:t>- sleep</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5. Execution</a:t>
            </a:r>
          </a:p>
        </p:txBody>
      </p:sp>
      <p:pic>
        <p:nvPicPr>
          <p:cNvPr id="8" name="Picture 7" descr="A group of men in military uniforms firing an object&#10;&#10;Description automatically generated">
            <a:extLst>
              <a:ext uri="{FF2B5EF4-FFF2-40B4-BE49-F238E27FC236}">
                <a16:creationId xmlns:a16="http://schemas.microsoft.com/office/drawing/2014/main" id="{FA77AD8B-9C87-6DB6-E554-0A8A660BA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581400"/>
            <a:ext cx="5715000" cy="2857500"/>
          </a:xfrm>
          <a:prstGeom prst="rect">
            <a:avLst/>
          </a:prstGeom>
        </p:spPr>
      </p:pic>
      <p:sp>
        <p:nvSpPr>
          <p:cNvPr id="2" name="TextBox 1">
            <a:extLst>
              <a:ext uri="{FF2B5EF4-FFF2-40B4-BE49-F238E27FC236}">
                <a16:creationId xmlns:a16="http://schemas.microsoft.com/office/drawing/2014/main" id="{83AFB703-57EC-38FC-5551-01EE6A3AA353}"/>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250430124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654E753-EDAE-570A-3270-90D45EFB778C}"/>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 Conclusion</a:t>
            </a:r>
          </a:p>
        </p:txBody>
      </p:sp>
      <p:sp>
        <p:nvSpPr>
          <p:cNvPr id="6" name="object 8">
            <a:extLst>
              <a:ext uri="{FF2B5EF4-FFF2-40B4-BE49-F238E27FC236}">
                <a16:creationId xmlns:a16="http://schemas.microsoft.com/office/drawing/2014/main" id="{75130F25-E4E1-999D-95F5-DF02B27502AF}"/>
              </a:ext>
            </a:extLst>
          </p:cNvPr>
          <p:cNvSpPr txBox="1">
            <a:spLocks/>
          </p:cNvSpPr>
          <p:nvPr/>
        </p:nvSpPr>
        <p:spPr bwMode="gray">
          <a:xfrm>
            <a:off x="0" y="1940357"/>
            <a:ext cx="9144000" cy="1488643"/>
          </a:xfrm>
          <a:prstGeom prst="rect">
            <a:avLst/>
          </a:prstGeom>
          <a:noFill/>
          <a:ln w="9525">
            <a:noFill/>
            <a:miter lim="800000"/>
            <a:headEnd/>
            <a:tailEnd/>
          </a:ln>
        </p:spPr>
        <p:txBody>
          <a:bodyPr vert="horz" wrap="square" lIns="0" tIns="11206" rIns="0" bIns="0" numCol="1" rtlCol="0" anchor="ctr" anchorCtr="0" compatLnSpc="1">
            <a:prstTxWarp prst="textNoShape">
              <a:avLst/>
            </a:prstTxWarp>
            <a:spAutoFit/>
          </a:bodyPr>
          <a:lstStyle>
            <a:lvl1pPr algn="ctr" rtl="0" eaLnBrk="0" fontAlgn="base" hangingPunct="0">
              <a:spcBef>
                <a:spcPct val="0"/>
              </a:spcBef>
              <a:spcAft>
                <a:spcPct val="0"/>
              </a:spcAft>
              <a:defRPr sz="2400" b="1">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400" b="1">
                <a:solidFill>
                  <a:schemeClr val="bg1"/>
                </a:solidFill>
                <a:latin typeface="Arial" charset="0"/>
              </a:defRPr>
            </a:lvl2pPr>
            <a:lvl3pPr algn="r" rtl="0" eaLnBrk="0" fontAlgn="base" hangingPunct="0">
              <a:spcBef>
                <a:spcPct val="0"/>
              </a:spcBef>
              <a:spcAft>
                <a:spcPct val="0"/>
              </a:spcAft>
              <a:defRPr sz="2400" b="1">
                <a:solidFill>
                  <a:schemeClr val="bg1"/>
                </a:solidFill>
                <a:latin typeface="Arial" charset="0"/>
              </a:defRPr>
            </a:lvl3pPr>
            <a:lvl4pPr algn="r" rtl="0" eaLnBrk="0" fontAlgn="base" hangingPunct="0">
              <a:spcBef>
                <a:spcPct val="0"/>
              </a:spcBef>
              <a:spcAft>
                <a:spcPct val="0"/>
              </a:spcAft>
              <a:defRPr sz="2400" b="1">
                <a:solidFill>
                  <a:schemeClr val="bg1"/>
                </a:solidFill>
                <a:latin typeface="Arial" charset="0"/>
              </a:defRPr>
            </a:lvl4pPr>
            <a:lvl5pPr algn="r" rtl="0" eaLnBrk="0" fontAlgn="base" hangingPunct="0">
              <a:spcBef>
                <a:spcPct val="0"/>
              </a:spcBef>
              <a:spcAft>
                <a:spcPct val="0"/>
              </a:spcAft>
              <a:defRPr sz="2400" b="1">
                <a:solidFill>
                  <a:schemeClr val="bg1"/>
                </a:solidFill>
                <a:latin typeface="Arial" charset="0"/>
              </a:defRPr>
            </a:lvl5pPr>
            <a:lvl6pPr marL="342900" algn="r" rtl="0" fontAlgn="base">
              <a:spcBef>
                <a:spcPct val="0"/>
              </a:spcBef>
              <a:spcAft>
                <a:spcPct val="0"/>
              </a:spcAft>
              <a:defRPr sz="2400" b="1">
                <a:solidFill>
                  <a:schemeClr val="bg1"/>
                </a:solidFill>
                <a:latin typeface="Arial" charset="0"/>
              </a:defRPr>
            </a:lvl6pPr>
            <a:lvl7pPr marL="685800" algn="r" rtl="0" fontAlgn="base">
              <a:spcBef>
                <a:spcPct val="0"/>
              </a:spcBef>
              <a:spcAft>
                <a:spcPct val="0"/>
              </a:spcAft>
              <a:defRPr sz="2400" b="1">
                <a:solidFill>
                  <a:schemeClr val="bg1"/>
                </a:solidFill>
                <a:latin typeface="Arial" charset="0"/>
              </a:defRPr>
            </a:lvl7pPr>
            <a:lvl8pPr marL="1028700" algn="r" rtl="0" fontAlgn="base">
              <a:spcBef>
                <a:spcPct val="0"/>
              </a:spcBef>
              <a:spcAft>
                <a:spcPct val="0"/>
              </a:spcAft>
              <a:defRPr sz="2400" b="1">
                <a:solidFill>
                  <a:schemeClr val="bg1"/>
                </a:solidFill>
                <a:latin typeface="Arial" charset="0"/>
              </a:defRPr>
            </a:lvl8pPr>
            <a:lvl9pPr marL="1371600" algn="r" rtl="0" fontAlgn="base">
              <a:spcBef>
                <a:spcPct val="0"/>
              </a:spcBef>
              <a:spcAft>
                <a:spcPct val="0"/>
              </a:spcAft>
              <a:defRPr sz="2400" b="1">
                <a:solidFill>
                  <a:schemeClr val="bg1"/>
                </a:solidFill>
                <a:latin typeface="Arial" charset="0"/>
              </a:defRPr>
            </a:lvl9pPr>
          </a:lstStyle>
          <a:p>
            <a:pPr marL="11206">
              <a:spcBef>
                <a:spcPts val="88"/>
              </a:spcBef>
            </a:pPr>
            <a:r>
              <a:rPr lang="en-US" sz="4800" kern="0"/>
              <a:t>Questions?</a:t>
            </a:r>
            <a:br>
              <a:rPr lang="en-US" sz="4800" kern="0"/>
            </a:br>
            <a:r>
              <a:rPr lang="en-US" sz="4800" kern="0"/>
              <a:t>Comments!</a:t>
            </a:r>
            <a:endParaRPr lang="en-US" sz="4800" kern="0" dirty="0"/>
          </a:p>
        </p:txBody>
      </p:sp>
      <p:sp>
        <p:nvSpPr>
          <p:cNvPr id="3" name="TextBox 2">
            <a:extLst>
              <a:ext uri="{FF2B5EF4-FFF2-40B4-BE49-F238E27FC236}">
                <a16:creationId xmlns:a16="http://schemas.microsoft.com/office/drawing/2014/main" id="{E8C63A33-A066-C8BD-F1CE-F8D719528C76}"/>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14164481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5AA931-A49F-5D88-0968-E9D4A983B706}"/>
              </a:ext>
            </a:extLst>
          </p:cNvPr>
          <p:cNvSpPr txBox="1"/>
          <p:nvPr/>
        </p:nvSpPr>
        <p:spPr>
          <a:xfrm>
            <a:off x="457200" y="990600"/>
            <a:ext cx="6781800" cy="5793894"/>
          </a:xfrm>
          <a:prstGeom prst="rect">
            <a:avLst/>
          </a:prstGeom>
          <a:noFill/>
          <a:ln>
            <a:solidFill>
              <a:schemeClr val="bg1"/>
            </a:solidFill>
          </a:ln>
        </p:spPr>
        <p:txBody>
          <a:bodyPr wrap="square" lIns="68580" tIns="68580" rIns="0" bIns="0" rtlCol="0">
            <a:spAutoFit/>
          </a:bodyPr>
          <a:lstStyle/>
          <a:p>
            <a:pPr marL="0" marR="0" lvl="0" indent="0" algn="l" rtl="0">
              <a:spcBef>
                <a:spcPts val="0"/>
              </a:spcBef>
              <a:spcAft>
                <a:spcPts val="0"/>
              </a:spcAft>
              <a:buNone/>
            </a:pPr>
            <a:r>
              <a:rPr lang="en-US" sz="1200" dirty="0">
                <a:solidFill>
                  <a:srgbClr val="000000"/>
                </a:solidFill>
                <a:latin typeface="Arial" panose="020B0604020202020204" pitchFamily="34" charset="0"/>
                <a:ea typeface="Arial"/>
                <a:cs typeface="Arial" panose="020B0604020202020204" pitchFamily="34" charset="0"/>
                <a:sym typeface="Arial"/>
              </a:rPr>
              <a:t>1. Administrative Preliminaries</a:t>
            </a:r>
            <a:endParaRPr lang="en-US" dirty="0">
              <a:latin typeface="Arial" panose="020B0604020202020204" pitchFamily="34" charset="0"/>
              <a:cs typeface="Arial" panose="020B0604020202020204" pitchFamily="34" charset="0"/>
            </a:endParaRPr>
          </a:p>
          <a:p>
            <a:pPr marL="457200" marR="0" lvl="1" indent="0" algn="l" rtl="0">
              <a:spcBef>
                <a:spcPts val="0"/>
              </a:spcBef>
              <a:spcAft>
                <a:spcPts val="0"/>
              </a:spcAft>
              <a:buNone/>
            </a:pP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1.1.	</a:t>
            </a:r>
            <a:r>
              <a:rPr lang="en-US" sz="1200" dirty="0">
                <a:solidFill>
                  <a:srgbClr val="000000"/>
                </a:solidFill>
                <a:latin typeface="Arial" panose="020B0604020202020204" pitchFamily="34" charset="0"/>
                <a:ea typeface="Arial"/>
                <a:cs typeface="Arial" panose="020B0604020202020204" pitchFamily="34" charset="0"/>
                <a:sym typeface="Arial"/>
              </a:rPr>
              <a:t>The </a:t>
            </a:r>
            <a:r>
              <a:rPr lang="en-US" sz="1200" dirty="0" err="1">
                <a:solidFill>
                  <a:srgbClr val="000000"/>
                </a:solidFill>
                <a:latin typeface="Arial" panose="020B0604020202020204" pitchFamily="34" charset="0"/>
                <a:ea typeface="Arial"/>
                <a:cs typeface="Arial" panose="020B0604020202020204" pitchFamily="34" charset="0"/>
                <a:sym typeface="Arial"/>
              </a:rPr>
              <a:t>Vierdaagse</a:t>
            </a:r>
            <a:r>
              <a:rPr lang="en-US" sz="1200" dirty="0">
                <a:solidFill>
                  <a:srgbClr val="000000"/>
                </a:solidFill>
                <a:latin typeface="Arial" panose="020B0604020202020204" pitchFamily="34" charset="0"/>
                <a:ea typeface="Arial"/>
                <a:cs typeface="Arial" panose="020B0604020202020204" pitchFamily="34" charset="0"/>
                <a:sym typeface="Arial"/>
              </a:rPr>
              <a:t> “Nijmegen”</a:t>
            </a:r>
          </a:p>
          <a:p>
            <a:pPr marL="457200" marR="0" lvl="1" indent="0" algn="l" rtl="0">
              <a:spcBef>
                <a:spcPts val="0"/>
              </a:spcBef>
              <a:spcAft>
                <a:spcPts val="0"/>
              </a:spcAft>
              <a:buNone/>
            </a:pP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1.</a:t>
            </a:r>
            <a:r>
              <a:rPr lang="en-US" sz="1200" dirty="0">
                <a:solidFill>
                  <a:srgbClr val="000000"/>
                </a:solidFill>
                <a:latin typeface="Arial" panose="020B0604020202020204" pitchFamily="34" charset="0"/>
                <a:ea typeface="Arial"/>
                <a:cs typeface="Arial" panose="020B0604020202020204" pitchFamily="34" charset="0"/>
                <a:sym typeface="Arial"/>
              </a:rPr>
              <a:t>2.	Mission</a:t>
            </a:r>
            <a:endPar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1" indent="0" algn="l" rtl="0">
              <a:spcBef>
                <a:spcPts val="0"/>
              </a:spcBef>
              <a:spcAft>
                <a:spcPts val="0"/>
              </a:spcAft>
              <a:buNone/>
            </a:pPr>
            <a:r>
              <a:rPr lang="en-US" sz="1200" dirty="0">
                <a:latin typeface="Arial" panose="020B0604020202020204" pitchFamily="34" charset="0"/>
                <a:cs typeface="Arial" panose="020B0604020202020204" pitchFamily="34" charset="0"/>
              </a:rPr>
              <a:t>1.3.	</a:t>
            </a:r>
            <a:r>
              <a:rPr lang="en-US" sz="1200" dirty="0">
                <a:solidFill>
                  <a:srgbClr val="000000"/>
                </a:solidFill>
                <a:latin typeface="Arial" panose="020B0604020202020204" pitchFamily="34" charset="0"/>
                <a:cs typeface="Arial" panose="020B0604020202020204" pitchFamily="34" charset="0"/>
                <a:sym typeface="Arial"/>
              </a:rPr>
              <a:t>I</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ndoctrination brief purpose</a:t>
            </a:r>
          </a:p>
          <a:p>
            <a:pPr marL="0" marR="0" lvl="0" indent="0" algn="l" rtl="0">
              <a:lnSpc>
                <a:spcPct val="150000"/>
              </a:lnSpc>
              <a:spcBef>
                <a:spcPts val="0"/>
              </a:spcBef>
              <a:spcAft>
                <a:spcPts val="0"/>
              </a:spcAft>
              <a:buNone/>
            </a:pPr>
            <a:r>
              <a:rPr lang="en-US" sz="1200" dirty="0">
                <a:solidFill>
                  <a:srgbClr val="000000"/>
                </a:solidFill>
                <a:latin typeface="Arial" panose="020B0604020202020204" pitchFamily="34" charset="0"/>
                <a:ea typeface="Arial"/>
                <a:cs typeface="Arial" panose="020B0604020202020204" pitchFamily="34" charset="0"/>
                <a:sym typeface="Arial"/>
              </a:rPr>
              <a:t>2. Camp </a:t>
            </a:r>
            <a:r>
              <a:rPr lang="en-US" sz="1200" dirty="0" err="1">
                <a:solidFill>
                  <a:srgbClr val="000000"/>
                </a:solidFill>
                <a:latin typeface="Arial" panose="020B0604020202020204" pitchFamily="34" charset="0"/>
                <a:ea typeface="Arial"/>
                <a:cs typeface="Arial" panose="020B0604020202020204" pitchFamily="34" charset="0"/>
                <a:sym typeface="Arial"/>
              </a:rPr>
              <a:t>Heumensoord</a:t>
            </a:r>
            <a:endParaRPr lang="en-US" dirty="0">
              <a:latin typeface="Arial" panose="020B0604020202020204" pitchFamily="34" charset="0"/>
              <a:cs typeface="Arial" panose="020B0604020202020204" pitchFamily="34" charset="0"/>
            </a:endParaRPr>
          </a:p>
          <a:p>
            <a:pPr marL="457200" marR="0" lvl="1" indent="0" algn="l" rtl="0">
              <a:spcBef>
                <a:spcPts val="0"/>
              </a:spcBef>
              <a:spcAft>
                <a:spcPts val="0"/>
              </a:spcAft>
              <a:buNone/>
            </a:pPr>
            <a:r>
              <a:rPr lang="en-US" sz="1200" dirty="0">
                <a:solidFill>
                  <a:srgbClr val="000000"/>
                </a:solidFill>
                <a:latin typeface="Arial" panose="020B0604020202020204" pitchFamily="34" charset="0"/>
                <a:ea typeface="Arial"/>
                <a:cs typeface="Arial" panose="020B0604020202020204" pitchFamily="34" charset="0"/>
                <a:sym typeface="Arial"/>
              </a:rPr>
              <a:t>2</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.1.	</a:t>
            </a:r>
            <a:r>
              <a:rPr lang="en-US" sz="1200" dirty="0">
                <a:solidFill>
                  <a:srgbClr val="000000"/>
                </a:solidFill>
                <a:latin typeface="Arial"/>
              </a:rPr>
              <a:t>Location</a:t>
            </a:r>
            <a:endPar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1" indent="0" algn="l" rtl="0">
              <a:spcBef>
                <a:spcPts val="0"/>
              </a:spcBef>
              <a:spcAft>
                <a:spcPts val="0"/>
              </a:spcAft>
              <a:buNone/>
            </a:pPr>
            <a:r>
              <a:rPr lang="en-US" sz="1200" dirty="0">
                <a:latin typeface="Arial" panose="020B0604020202020204" pitchFamily="34" charset="0"/>
                <a:cs typeface="Arial" panose="020B0604020202020204" pitchFamily="34" charset="0"/>
              </a:rPr>
              <a:t>2.2.	</a:t>
            </a:r>
            <a:r>
              <a:rPr lang="en-US" sz="1200" dirty="0">
                <a:solidFill>
                  <a:srgbClr val="000000"/>
                </a:solidFill>
                <a:latin typeface="Arial" panose="020B0604020202020204" pitchFamily="34" charset="0"/>
                <a:cs typeface="Arial" panose="020B0604020202020204" pitchFamily="34" charset="0"/>
                <a:sym typeface="Arial"/>
              </a:rPr>
              <a:t>Transportation</a:t>
            </a:r>
            <a:endPar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lvl="1">
              <a:spcBef>
                <a:spcPts val="0"/>
              </a:spcBef>
              <a:spcAft>
                <a:spcPts val="0"/>
              </a:spcAft>
            </a:pPr>
            <a:r>
              <a:rPr lang="en-US" sz="1200" dirty="0">
                <a:solidFill>
                  <a:srgbClr val="000000"/>
                </a:solidFill>
                <a:latin typeface="Arial" panose="020B0604020202020204" pitchFamily="34" charset="0"/>
                <a:ea typeface="Arial"/>
                <a:cs typeface="Arial" panose="020B0604020202020204" pitchFamily="34" charset="0"/>
                <a:sym typeface="Arial"/>
              </a:rPr>
              <a:t>2.3.	Camp Orientation</a:t>
            </a:r>
          </a:p>
          <a:p>
            <a:pPr lvl="1">
              <a:spcBef>
                <a:spcPts val="0"/>
              </a:spcBef>
              <a:spcAft>
                <a:spcPts val="0"/>
              </a:spcAft>
            </a:pPr>
            <a:r>
              <a:rPr lang="en-US" sz="1200" dirty="0">
                <a:solidFill>
                  <a:srgbClr val="000000"/>
                </a:solidFill>
                <a:latin typeface="Arial" panose="020B0604020202020204" pitchFamily="34" charset="0"/>
                <a:ea typeface="Arial"/>
                <a:cs typeface="Arial" panose="020B0604020202020204" pitchFamily="34" charset="0"/>
                <a:sym typeface="Arial"/>
              </a:rPr>
              <a:t>2.4.	”Sustainment Load” Packing List</a:t>
            </a:r>
          </a:p>
          <a:p>
            <a:pPr defTabSz="685800">
              <a:lnSpc>
                <a:spcPct val="150000"/>
              </a:lnSpc>
              <a:defRPr/>
            </a:pPr>
            <a:r>
              <a:rPr lang="en-US" sz="1200" dirty="0">
                <a:solidFill>
                  <a:srgbClr val="000000"/>
                </a:solidFill>
                <a:latin typeface="Arial"/>
              </a:rPr>
              <a:t>3. The March</a:t>
            </a:r>
          </a:p>
          <a:p>
            <a:pPr marL="457200" marR="0" lvl="1" indent="0" algn="l" rtl="0">
              <a:spcBef>
                <a:spcPts val="0"/>
              </a:spcBef>
              <a:spcAft>
                <a:spcPts val="0"/>
              </a:spcAft>
              <a:buNone/>
            </a:pPr>
            <a:r>
              <a:rPr lang="en-US" sz="1200" dirty="0">
                <a:latin typeface="Arial" panose="020B0604020202020204" pitchFamily="34" charset="0"/>
                <a:cs typeface="Arial" panose="020B0604020202020204" pitchFamily="34" charset="0"/>
              </a:rPr>
              <a:t>3.1.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Timeline / </a:t>
            </a:r>
            <a:r>
              <a:rPr lang="en-US" sz="1200" dirty="0">
                <a:solidFill>
                  <a:srgbClr val="000000"/>
                </a:solidFill>
                <a:latin typeface="Arial" panose="020B0604020202020204" pitchFamily="34" charset="0"/>
                <a:ea typeface="Arial"/>
                <a:cs typeface="Arial" panose="020B0604020202020204" pitchFamily="34" charset="0"/>
                <a:sym typeface="Arial"/>
              </a:rPr>
              <a:t>Uniform / Duty Status</a:t>
            </a:r>
            <a:endPar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1" indent="0" algn="l" rtl="0">
              <a:spcBef>
                <a:spcPts val="0"/>
              </a:spcBef>
              <a:spcAft>
                <a:spcPts val="0"/>
              </a:spcAft>
              <a:buNone/>
            </a:pPr>
            <a:r>
              <a:rPr lang="en-US" sz="1200" dirty="0">
                <a:solidFill>
                  <a:srgbClr val="000000"/>
                </a:solidFill>
                <a:latin typeface="Arial" panose="020B0604020202020204" pitchFamily="34" charset="0"/>
                <a:ea typeface="Arial"/>
                <a:cs typeface="Arial" panose="020B0604020202020204" pitchFamily="34" charset="0"/>
                <a:sym typeface="Arial"/>
              </a:rPr>
              <a:t>3.2.	Routes</a:t>
            </a:r>
          </a:p>
          <a:p>
            <a:pPr marL="457200" marR="0" lvl="1" indent="0" algn="l" rtl="0">
              <a:spcBef>
                <a:spcPts val="0"/>
              </a:spcBef>
              <a:spcAft>
                <a:spcPts val="0"/>
              </a:spcAft>
              <a:buNone/>
            </a:pP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3.</a:t>
            </a:r>
            <a:r>
              <a:rPr lang="en-US" sz="1200" dirty="0">
                <a:solidFill>
                  <a:srgbClr val="000000"/>
                </a:solidFill>
                <a:latin typeface="Arial" panose="020B0604020202020204" pitchFamily="34" charset="0"/>
                <a:ea typeface="Arial"/>
                <a:cs typeface="Arial" panose="020B0604020202020204" pitchFamily="34" charset="0"/>
                <a:sym typeface="Arial"/>
              </a:rPr>
              <a:t>3.	Protocol / Etiquette / Alcohol Policy</a:t>
            </a:r>
            <a:endPar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1" indent="0" algn="l" rtl="0">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Arial"/>
              </a:rPr>
              <a:t>3.4.	“Fighting Load” Packing List</a:t>
            </a:r>
          </a:p>
          <a:p>
            <a:pPr defTabSz="685800">
              <a:lnSpc>
                <a:spcPct val="150000"/>
              </a:lnSpc>
              <a:defRPr/>
            </a:pPr>
            <a:r>
              <a:rPr lang="en-US" sz="1200" dirty="0">
                <a:solidFill>
                  <a:srgbClr val="000000"/>
                </a:solidFill>
                <a:latin typeface="Arial"/>
              </a:rPr>
              <a:t>4. Training</a:t>
            </a:r>
          </a:p>
          <a:p>
            <a:pPr defTabSz="685800">
              <a:tabLst>
                <a:tab pos="449263" algn="l"/>
              </a:tabLst>
              <a:defRPr/>
            </a:pPr>
            <a:r>
              <a:rPr lang="en-US" sz="1200" dirty="0">
                <a:solidFill>
                  <a:srgbClr val="000000"/>
                </a:solidFill>
                <a:latin typeface="Arial"/>
              </a:rPr>
              <a:t>	4.1. Training approaches</a:t>
            </a:r>
          </a:p>
          <a:p>
            <a:pPr defTabSz="685800">
              <a:tabLst>
                <a:tab pos="449263" algn="l"/>
              </a:tabLst>
              <a:defRPr/>
            </a:pPr>
            <a:r>
              <a:rPr lang="en-US" sz="1200" dirty="0">
                <a:solidFill>
                  <a:srgbClr val="000000"/>
                </a:solidFill>
                <a:latin typeface="Arial"/>
              </a:rPr>
              <a:t>	4.2. References</a:t>
            </a:r>
          </a:p>
          <a:p>
            <a:pPr defTabSz="685800">
              <a:tabLst>
                <a:tab pos="449263" algn="l"/>
              </a:tabLst>
              <a:defRPr/>
            </a:pPr>
            <a:r>
              <a:rPr lang="en-US" sz="1200" dirty="0">
                <a:solidFill>
                  <a:srgbClr val="000000"/>
                </a:solidFill>
                <a:latin typeface="Arial"/>
              </a:rPr>
              <a:t>	4.2. Considerations</a:t>
            </a:r>
          </a:p>
          <a:p>
            <a:pPr defTabSz="685800">
              <a:lnSpc>
                <a:spcPct val="150000"/>
              </a:lnSpc>
              <a:defRPr/>
            </a:pPr>
            <a:r>
              <a:rPr lang="en-US" sz="1200" dirty="0">
                <a:solidFill>
                  <a:srgbClr val="000000"/>
                </a:solidFill>
                <a:latin typeface="Arial"/>
              </a:rPr>
              <a:t>5. Execution</a:t>
            </a:r>
          </a:p>
          <a:p>
            <a:pPr defTabSz="685800">
              <a:tabLst>
                <a:tab pos="449263" algn="l"/>
              </a:tabLst>
              <a:defRPr/>
            </a:pPr>
            <a:r>
              <a:rPr lang="en-US" sz="1200" dirty="0">
                <a:solidFill>
                  <a:srgbClr val="000000"/>
                </a:solidFill>
                <a:latin typeface="Arial"/>
              </a:rPr>
              <a:t>	5.1. Warm-up</a:t>
            </a:r>
          </a:p>
          <a:p>
            <a:pPr defTabSz="685800">
              <a:tabLst>
                <a:tab pos="449263" algn="l"/>
              </a:tabLst>
              <a:defRPr/>
            </a:pPr>
            <a:r>
              <a:rPr lang="en-US" sz="1200" dirty="0">
                <a:solidFill>
                  <a:srgbClr val="000000"/>
                </a:solidFill>
                <a:latin typeface="Arial"/>
              </a:rPr>
              <a:t>	5.2. Resting</a:t>
            </a:r>
          </a:p>
          <a:p>
            <a:pPr defTabSz="685800">
              <a:tabLst>
                <a:tab pos="449263" algn="l"/>
              </a:tabLst>
              <a:defRPr/>
            </a:pPr>
            <a:r>
              <a:rPr lang="en-US" sz="1200" dirty="0">
                <a:solidFill>
                  <a:srgbClr val="000000"/>
                </a:solidFill>
                <a:latin typeface="Arial"/>
              </a:rPr>
              <a:t>	5.3. Cool-down</a:t>
            </a:r>
          </a:p>
          <a:p>
            <a:pPr defTabSz="685800">
              <a:defRPr/>
            </a:pPr>
            <a:endParaRPr lang="en-US" sz="800" dirty="0">
              <a:solidFill>
                <a:srgbClr val="000000"/>
              </a:solidFill>
              <a:latin typeface="Arial"/>
            </a:endParaRPr>
          </a:p>
          <a:p>
            <a:pPr defTabSz="685800">
              <a:lnSpc>
                <a:spcPct val="150000"/>
              </a:lnSpc>
              <a:defRPr/>
            </a:pPr>
            <a:r>
              <a:rPr lang="en-US" sz="1200" dirty="0">
                <a:solidFill>
                  <a:srgbClr val="000000"/>
                </a:solidFill>
                <a:latin typeface="Arial"/>
              </a:rPr>
              <a:t>APPENDICES</a:t>
            </a:r>
          </a:p>
          <a:p>
            <a:pPr defTabSz="685800">
              <a:defRPr/>
            </a:pPr>
            <a:r>
              <a:rPr lang="en-US" sz="1200" dirty="0">
                <a:solidFill>
                  <a:srgbClr val="000000"/>
                </a:solidFill>
                <a:latin typeface="Arial"/>
              </a:rPr>
              <a:t>A. Consolidated Packing List</a:t>
            </a:r>
          </a:p>
          <a:p>
            <a:pPr defTabSz="685800">
              <a:defRPr/>
            </a:pPr>
            <a:r>
              <a:rPr lang="en-US" sz="1200" dirty="0">
                <a:solidFill>
                  <a:srgbClr val="000000"/>
                </a:solidFill>
                <a:latin typeface="Arial"/>
              </a:rPr>
              <a:t>B. Training References</a:t>
            </a:r>
          </a:p>
          <a:p>
            <a:pPr defTabSz="685800">
              <a:defRPr/>
            </a:pPr>
            <a:r>
              <a:rPr lang="en-US" sz="1200" dirty="0">
                <a:solidFill>
                  <a:srgbClr val="000000"/>
                </a:solidFill>
                <a:latin typeface="Arial"/>
              </a:rPr>
              <a:t>C. Other Marching Events</a:t>
            </a:r>
          </a:p>
          <a:p>
            <a:pPr defTabSz="685800">
              <a:defRPr/>
            </a:pPr>
            <a:endParaRPr lang="en-US" sz="1200" dirty="0">
              <a:solidFill>
                <a:srgbClr val="000000"/>
              </a:solidFill>
              <a:latin typeface="Arial"/>
            </a:endParaRPr>
          </a:p>
        </p:txBody>
      </p:sp>
      <p:sp>
        <p:nvSpPr>
          <p:cNvPr id="4" name="Title 2">
            <a:extLst>
              <a:ext uri="{FF2B5EF4-FFF2-40B4-BE49-F238E27FC236}">
                <a16:creationId xmlns:a16="http://schemas.microsoft.com/office/drawing/2014/main" id="{B52EB1D9-83BB-5D26-CF25-9803AC16E287}"/>
              </a:ext>
            </a:extLst>
          </p:cNvPr>
          <p:cNvSpPr txBox="1">
            <a:spLocks/>
          </p:cNvSpPr>
          <p:nvPr/>
        </p:nvSpPr>
        <p:spPr>
          <a:xfrm>
            <a:off x="0" y="304800"/>
            <a:ext cx="9144000" cy="369332"/>
          </a:xfrm>
          <a:prstGeom prst="rect">
            <a:avLst/>
          </a:prstGeom>
        </p:spPr>
        <p:txBody>
          <a:bodyPr/>
          <a:lstStyle/>
          <a:p>
            <a:pPr algn="ctr" defTabSz="685800">
              <a:defRPr/>
            </a:pPr>
            <a:r>
              <a:rPr lang="en-US" b="1" dirty="0">
                <a:solidFill>
                  <a:srgbClr val="000000"/>
                </a:solidFill>
                <a:latin typeface="Arial" pitchFamily="34" charset="0"/>
                <a:cs typeface="Arial" pitchFamily="34" charset="0"/>
              </a:rPr>
              <a:t>Agenda</a:t>
            </a:r>
            <a:endParaRPr lang="en-US" b="1" dirty="0">
              <a:solidFill>
                <a:srgbClr val="FF0000"/>
              </a:solidFill>
              <a:cs typeface="Arial" pitchFamily="34" charset="0"/>
            </a:endParaRPr>
          </a:p>
        </p:txBody>
      </p:sp>
      <p:sp>
        <p:nvSpPr>
          <p:cNvPr id="2" name="TextBox 1">
            <a:extLst>
              <a:ext uri="{FF2B5EF4-FFF2-40B4-BE49-F238E27FC236}">
                <a16:creationId xmlns:a16="http://schemas.microsoft.com/office/drawing/2014/main" id="{7532CC9A-946D-F4E0-DE10-31D9C864BB0E}"/>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
        <p:nvSpPr>
          <p:cNvPr id="5" name="TextBox 4">
            <a:extLst>
              <a:ext uri="{FF2B5EF4-FFF2-40B4-BE49-F238E27FC236}">
                <a16:creationId xmlns:a16="http://schemas.microsoft.com/office/drawing/2014/main" id="{FB7C9B22-3501-9372-B21C-10DCC6BF5BEE}"/>
              </a:ext>
            </a:extLst>
          </p:cNvPr>
          <p:cNvSpPr txBox="1"/>
          <p:nvPr/>
        </p:nvSpPr>
        <p:spPr>
          <a:xfrm>
            <a:off x="4267200" y="1024569"/>
            <a:ext cx="4724400" cy="992579"/>
          </a:xfrm>
          <a:prstGeom prst="rect">
            <a:avLst/>
          </a:prstGeom>
          <a:noFill/>
          <a:ln>
            <a:solidFill>
              <a:schemeClr val="bg1"/>
            </a:solidFill>
          </a:ln>
        </p:spPr>
        <p:txBody>
          <a:bodyPr wrap="square" lIns="68580" tIns="68580" rIns="0" bIns="0" rtlCol="0">
            <a:spAutoFit/>
          </a:bodyPr>
          <a:lstStyle/>
          <a:p>
            <a:pPr marL="0" marR="0" lvl="0" indent="0" algn="l" rtl="0">
              <a:spcBef>
                <a:spcPts val="0"/>
              </a:spcBef>
              <a:spcAft>
                <a:spcPts val="0"/>
              </a:spcAft>
              <a:buNone/>
            </a:pPr>
            <a:r>
              <a:rPr lang="en-US" sz="1200" dirty="0">
                <a:solidFill>
                  <a:srgbClr val="000000"/>
                </a:solidFill>
                <a:latin typeface="Arial" panose="020B0604020202020204" pitchFamily="34" charset="0"/>
                <a:ea typeface="Arial"/>
                <a:cs typeface="Arial" panose="020B0604020202020204" pitchFamily="34" charset="0"/>
                <a:sym typeface="Arial"/>
              </a:rPr>
              <a:t>*Not covered on 20240503:</a:t>
            </a:r>
          </a:p>
          <a:p>
            <a:pPr marR="0" lvl="0" algn="l" rtl="0">
              <a:spcBef>
                <a:spcPts val="0"/>
              </a:spcBef>
              <a:spcAft>
                <a:spcPts val="0"/>
              </a:spcAft>
              <a:buNone/>
              <a:tabLst>
                <a:tab pos="107950" algn="l"/>
              </a:tabLst>
            </a:pPr>
            <a:r>
              <a:rPr lang="en-US" sz="1200" dirty="0">
                <a:solidFill>
                  <a:srgbClr val="000000"/>
                </a:solidFill>
                <a:latin typeface="Arial" panose="020B0604020202020204" pitchFamily="34" charset="0"/>
                <a:cs typeface="Arial" panose="020B0604020202020204" pitchFamily="34" charset="0"/>
                <a:sym typeface="Arial"/>
              </a:rPr>
              <a:t>-	safety brief, more to follow sooner to event</a:t>
            </a:r>
          </a:p>
          <a:p>
            <a:pPr marR="0" lvl="0" algn="l" rtl="0">
              <a:spcBef>
                <a:spcPts val="0"/>
              </a:spcBef>
              <a:spcAft>
                <a:spcPts val="0"/>
              </a:spcAft>
              <a:buNone/>
              <a:tabLst>
                <a:tab pos="107950" algn="l"/>
              </a:tabLst>
            </a:pPr>
            <a:r>
              <a:rPr lang="en-US" sz="1200" dirty="0">
                <a:solidFill>
                  <a:srgbClr val="000000"/>
                </a:solidFill>
                <a:latin typeface="Arial" panose="020B0604020202020204" pitchFamily="34" charset="0"/>
                <a:cs typeface="Arial" panose="020B0604020202020204" pitchFamily="34" charset="0"/>
                <a:sym typeface="Arial"/>
              </a:rPr>
              <a:t>-	administrative on adding award to permanent military record (sorry 	Navy and Marines… Space Force?) </a:t>
            </a:r>
            <a:endParaRPr lang="en-US" sz="1200" dirty="0">
              <a:solidFill>
                <a:srgbClr val="000000"/>
              </a:solidFill>
              <a:latin typeface="Arial"/>
            </a:endParaRPr>
          </a:p>
          <a:p>
            <a:pPr defTabSz="685800">
              <a:defRPr/>
            </a:pPr>
            <a:endParaRPr lang="en-US" sz="1200" dirty="0">
              <a:solidFill>
                <a:srgbClr val="000000"/>
              </a:solidFill>
              <a:latin typeface="Arial"/>
            </a:endParaRPr>
          </a:p>
        </p:txBody>
      </p:sp>
    </p:spTree>
    <p:extLst>
      <p:ext uri="{BB962C8B-B14F-4D97-AF65-F5344CB8AC3E}">
        <p14:creationId xmlns:p14="http://schemas.microsoft.com/office/powerpoint/2010/main" val="417545709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458200" cy="4097725"/>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200" dirty="0">
                <a:solidFill>
                  <a:srgbClr val="000000"/>
                </a:solidFill>
                <a:latin typeface="Arial"/>
              </a:rPr>
              <a:t>1. The </a:t>
            </a:r>
            <a:r>
              <a:rPr lang="en-US" sz="1200" dirty="0" err="1">
                <a:solidFill>
                  <a:srgbClr val="000000"/>
                </a:solidFill>
                <a:latin typeface="Arial"/>
              </a:rPr>
              <a:t>Vierdaagse</a:t>
            </a:r>
            <a:r>
              <a:rPr lang="en-US" sz="1200" dirty="0">
                <a:solidFill>
                  <a:srgbClr val="000000"/>
                </a:solidFill>
                <a:latin typeface="Arial"/>
              </a:rPr>
              <a:t> “Nijmegen”</a:t>
            </a:r>
          </a:p>
          <a:p>
            <a:pPr defTabSz="685800">
              <a:defRPr/>
            </a:pPr>
            <a:r>
              <a:rPr lang="en-US" sz="1200" dirty="0">
                <a:solidFill>
                  <a:srgbClr val="000000"/>
                </a:solidFill>
                <a:latin typeface="Arial"/>
              </a:rPr>
              <a:t>- The world’s largest march: 39K civilian; 6K military; 550 U.S. of all services, components, branches, and geographies</a:t>
            </a:r>
          </a:p>
          <a:p>
            <a:pPr defTabSz="685800">
              <a:defRPr/>
            </a:pPr>
            <a:r>
              <a:rPr lang="en-US" sz="1200" dirty="0">
                <a:solidFill>
                  <a:srgbClr val="000000"/>
                </a:solidFill>
                <a:latin typeface="Arial"/>
              </a:rPr>
              <a:t>- Established in 1909 as a military readiness/fitness event. 2024 is the 106</a:t>
            </a:r>
            <a:r>
              <a:rPr lang="en-US" sz="1200" baseline="30000" dirty="0">
                <a:solidFill>
                  <a:srgbClr val="000000"/>
                </a:solidFill>
                <a:latin typeface="Arial"/>
              </a:rPr>
              <a:t>th</a:t>
            </a:r>
            <a:r>
              <a:rPr lang="en-US" sz="1200" dirty="0">
                <a:solidFill>
                  <a:srgbClr val="000000"/>
                </a:solidFill>
                <a:latin typeface="Arial"/>
              </a:rPr>
              <a:t> event. </a:t>
            </a:r>
          </a:p>
          <a:p>
            <a:pPr defTabSz="685800">
              <a:defRPr/>
            </a:pPr>
            <a:r>
              <a:rPr lang="en-US" sz="1200" dirty="0">
                <a:solidFill>
                  <a:srgbClr val="000000"/>
                </a:solidFill>
                <a:latin typeface="Arial"/>
              </a:rPr>
              <a:t>- In WWII, Nijmegen was involved in OPERATION MARKET GARDEN. Nijmegen is part of U.S. military history and heritage.</a:t>
            </a:r>
          </a:p>
          <a:p>
            <a:pPr defTabSz="685800">
              <a:defRPr/>
            </a:pPr>
            <a:r>
              <a:rPr lang="en-US" sz="1200" dirty="0">
                <a:solidFill>
                  <a:srgbClr val="000000"/>
                </a:solidFill>
                <a:latin typeface="Arial"/>
              </a:rPr>
              <a:t>- U.S. participated during cold war, but waned during War on Terror. U.S. participation has resurged in recent years. </a:t>
            </a:r>
          </a:p>
          <a:p>
            <a:pPr defTabSz="685800">
              <a:lnSpc>
                <a:spcPct val="150000"/>
              </a:lnSpc>
              <a:defRPr/>
            </a:pPr>
            <a:endParaRPr lang="en-US" sz="1200" dirty="0">
              <a:solidFill>
                <a:srgbClr val="000000"/>
              </a:solidFill>
              <a:latin typeface="Arial"/>
            </a:endParaRPr>
          </a:p>
          <a:p>
            <a:pPr defTabSz="685800">
              <a:lnSpc>
                <a:spcPct val="150000"/>
              </a:lnSpc>
              <a:defRPr/>
            </a:pPr>
            <a:r>
              <a:rPr lang="en-US" sz="1200" dirty="0">
                <a:solidFill>
                  <a:srgbClr val="000000"/>
                </a:solidFill>
                <a:latin typeface="Arial"/>
              </a:rPr>
              <a:t>2. Mission (suggested)</a:t>
            </a:r>
          </a:p>
          <a:p>
            <a:pPr defTabSz="685800">
              <a:tabLst>
                <a:tab pos="398463" algn="l"/>
              </a:tabLst>
              <a:defRPr/>
            </a:pPr>
            <a:r>
              <a:rPr lang="en-US" sz="1200" dirty="0">
                <a:solidFill>
                  <a:srgbClr val="000000"/>
                </a:solidFill>
                <a:latin typeface="Arial"/>
              </a:rPr>
              <a:t>2.1. 	Prove ability to train and maintain fitness (Note: this is NOT to </a:t>
            </a:r>
            <a:r>
              <a:rPr lang="en-US" sz="1200" i="1" dirty="0">
                <a:solidFill>
                  <a:srgbClr val="000000"/>
                </a:solidFill>
                <a:latin typeface="Arial"/>
              </a:rPr>
              <a:t>test </a:t>
            </a:r>
            <a:r>
              <a:rPr lang="en-US" sz="1200" dirty="0">
                <a:solidFill>
                  <a:srgbClr val="000000"/>
                </a:solidFill>
                <a:latin typeface="Arial"/>
              </a:rPr>
              <a:t>yourself – that’s what training is for.)</a:t>
            </a:r>
          </a:p>
          <a:p>
            <a:pPr defTabSz="685800">
              <a:tabLst>
                <a:tab pos="398463" algn="l"/>
              </a:tabLst>
              <a:defRPr/>
            </a:pPr>
            <a:r>
              <a:rPr lang="en-US" sz="1200" dirty="0">
                <a:solidFill>
                  <a:srgbClr val="000000"/>
                </a:solidFill>
                <a:latin typeface="Arial"/>
              </a:rPr>
              <a:t>2.2.	Represent the U.S. Military in a multinational public setting.</a:t>
            </a:r>
          </a:p>
          <a:p>
            <a:pPr defTabSz="685800">
              <a:tabLst>
                <a:tab pos="398463" algn="l"/>
              </a:tabLst>
              <a:defRPr/>
            </a:pPr>
            <a:r>
              <a:rPr lang="en-US" sz="1200" dirty="0">
                <a:solidFill>
                  <a:srgbClr val="000000"/>
                </a:solidFill>
                <a:latin typeface="Arial"/>
              </a:rPr>
              <a:t>2.3. 	Have fun.</a:t>
            </a:r>
          </a:p>
          <a:p>
            <a:pPr defTabSz="685800">
              <a:lnSpc>
                <a:spcPct val="150000"/>
              </a:lnSpc>
              <a:defRPr/>
            </a:pPr>
            <a:endParaRPr lang="en-US" sz="1200" dirty="0">
              <a:solidFill>
                <a:srgbClr val="000000"/>
              </a:solidFill>
              <a:latin typeface="Arial"/>
            </a:endParaRPr>
          </a:p>
          <a:p>
            <a:pPr defTabSz="685800">
              <a:lnSpc>
                <a:spcPct val="150000"/>
              </a:lnSpc>
              <a:defRPr/>
            </a:pPr>
            <a:r>
              <a:rPr lang="en-US" sz="1200" dirty="0">
                <a:solidFill>
                  <a:srgbClr val="000000"/>
                </a:solidFill>
                <a:latin typeface="Arial"/>
              </a:rPr>
              <a:t>3. Indoctrination brief purpose</a:t>
            </a:r>
          </a:p>
          <a:p>
            <a:pPr defTabSz="685800">
              <a:defRPr/>
            </a:pPr>
            <a:r>
              <a:rPr lang="en-US" sz="1200" dirty="0">
                <a:solidFill>
                  <a:srgbClr val="000000"/>
                </a:solidFill>
                <a:latin typeface="Arial"/>
              </a:rPr>
              <a:t>- Dutch and International Community readily welcome U.S. participation… but we don’t (always) perform as expected.</a:t>
            </a:r>
          </a:p>
          <a:p>
            <a:pPr defTabSz="685800">
              <a:defRPr/>
            </a:pPr>
            <a:r>
              <a:rPr lang="en-US" sz="1200" dirty="0">
                <a:solidFill>
                  <a:srgbClr val="000000"/>
                </a:solidFill>
                <a:latin typeface="Arial"/>
              </a:rPr>
              <a:t>- U.S. military needs to meet marching standards. </a:t>
            </a:r>
          </a:p>
          <a:p>
            <a:pPr defTabSz="685800">
              <a:defRPr/>
            </a:pPr>
            <a:r>
              <a:rPr lang="en-US" sz="1200" dirty="0">
                <a:solidFill>
                  <a:srgbClr val="000000"/>
                </a:solidFill>
                <a:latin typeface="Arial"/>
              </a:rPr>
              <a:t>- This brief intends to provide baseline information to Nijmegen specifically and training in general for U.S. success.</a:t>
            </a:r>
          </a:p>
          <a:p>
            <a:pPr defTabSz="685800">
              <a:defRPr/>
            </a:pPr>
            <a:r>
              <a:rPr lang="en-US" sz="1200" dirty="0">
                <a:solidFill>
                  <a:srgbClr val="000000"/>
                </a:solidFill>
                <a:latin typeface="Arial"/>
              </a:rPr>
              <a:t>- We refer to volunteer experience of past marches and U.S. Army doctrine.</a:t>
            </a:r>
          </a:p>
          <a:p>
            <a:pPr defTabSz="685800">
              <a:defRPr/>
            </a:pPr>
            <a:r>
              <a:rPr lang="en-US" sz="1200" dirty="0">
                <a:solidFill>
                  <a:srgbClr val="000000"/>
                </a:solidFill>
                <a:latin typeface="Arial"/>
              </a:rPr>
              <a:t>- The brief follows a “narrative” structure, not subject priority. Some information is summarized in appendices. </a:t>
            </a:r>
          </a:p>
          <a:p>
            <a:pPr defTabSz="685800">
              <a:defRPr/>
            </a:pPr>
            <a:r>
              <a:rPr lang="en-US" sz="1200" dirty="0">
                <a:solidFill>
                  <a:srgbClr val="000000"/>
                </a:solidFill>
                <a:latin typeface="Arial"/>
              </a:rPr>
              <a:t>- No questions during the brief. Please post questions to the Zoom chat. We’ll address questions after the brief.</a:t>
            </a:r>
          </a:p>
          <a:p>
            <a:pPr defTabSz="685800">
              <a:lnSpc>
                <a:spcPct val="150000"/>
              </a:lnSpc>
              <a:defRPr/>
            </a:pPr>
            <a:endParaRPr lang="en-US" sz="1200" dirty="0">
              <a:solidFill>
                <a:srgbClr val="000000"/>
              </a:solidFill>
              <a:latin typeface="Arial"/>
            </a:endParaRP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1. Administrative Preliminaries</a:t>
            </a:r>
          </a:p>
        </p:txBody>
      </p:sp>
      <p:sp>
        <p:nvSpPr>
          <p:cNvPr id="2" name="TextBox 1">
            <a:extLst>
              <a:ext uri="{FF2B5EF4-FFF2-40B4-BE49-F238E27FC236}">
                <a16:creationId xmlns:a16="http://schemas.microsoft.com/office/drawing/2014/main" id="{C8F6BE14-300A-8335-69FD-204C9357F1EA}"/>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261878416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3267268" y="1579803"/>
            <a:ext cx="5869989" cy="4567379"/>
          </a:xfrm>
          <a:prstGeom prst="rect">
            <a:avLst/>
          </a:prstGeom>
          <a:noFill/>
          <a:ln>
            <a:noFill/>
          </a:ln>
        </p:spPr>
      </p:pic>
      <p:sp>
        <p:nvSpPr>
          <p:cNvPr id="87" name="Google Shape;87;p1"/>
          <p:cNvSpPr txBox="1"/>
          <p:nvPr/>
        </p:nvSpPr>
        <p:spPr>
          <a:xfrm>
            <a:off x="7454302" y="3701817"/>
            <a:ext cx="1601930" cy="238497"/>
          </a:xfrm>
          <a:prstGeom prst="rect">
            <a:avLst/>
          </a:prstGeom>
          <a:solidFill>
            <a:srgbClr val="BFE4C9"/>
          </a:solidFill>
          <a:ln>
            <a:noFill/>
          </a:ln>
        </p:spPr>
        <p:txBody>
          <a:bodyPr spcFirstLastPara="1" wrap="square" lIns="68569" tIns="34275" rIns="68569" bIns="34275" anchor="t" anchorCtr="0">
            <a:spAutoFit/>
          </a:bodyPr>
          <a:lstStyle/>
          <a:p>
            <a:pPr>
              <a:spcBef>
                <a:spcPts val="0"/>
              </a:spcBef>
              <a:spcAft>
                <a:spcPts val="0"/>
              </a:spcAft>
            </a:pPr>
            <a:r>
              <a:rPr lang="en-US" sz="1100" b="1" dirty="0">
                <a:solidFill>
                  <a:schemeClr val="dk1"/>
                </a:solidFill>
                <a:latin typeface="Calibri"/>
                <a:ea typeface="Calibri"/>
                <a:cs typeface="Calibri"/>
                <a:sym typeface="Calibri"/>
              </a:rPr>
              <a:t>    Camp </a:t>
            </a:r>
            <a:r>
              <a:rPr lang="en-US" sz="1100" b="1" dirty="0" err="1">
                <a:solidFill>
                  <a:schemeClr val="dk1"/>
                </a:solidFill>
                <a:latin typeface="Calibri"/>
                <a:ea typeface="Calibri"/>
                <a:cs typeface="Calibri"/>
                <a:sym typeface="Calibri"/>
              </a:rPr>
              <a:t>Heumensoord</a:t>
            </a:r>
            <a:endParaRPr sz="1100" dirty="0"/>
          </a:p>
        </p:txBody>
      </p:sp>
      <p:sp>
        <p:nvSpPr>
          <p:cNvPr id="88" name="Google Shape;88;p1"/>
          <p:cNvSpPr txBox="1"/>
          <p:nvPr/>
        </p:nvSpPr>
        <p:spPr>
          <a:xfrm>
            <a:off x="3829965" y="5943600"/>
            <a:ext cx="1885035" cy="238497"/>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1100" b="1" dirty="0">
                <a:solidFill>
                  <a:schemeClr val="dk1"/>
                </a:solidFill>
                <a:latin typeface="Calibri"/>
                <a:ea typeface="Calibri"/>
                <a:cs typeface="Calibri"/>
                <a:sym typeface="Calibri"/>
              </a:rPr>
              <a:t>Personal Vehicle Parking</a:t>
            </a:r>
            <a:endParaRPr sz="1100" dirty="0"/>
          </a:p>
        </p:txBody>
      </p:sp>
      <p:sp>
        <p:nvSpPr>
          <p:cNvPr id="89" name="Google Shape;89;p1"/>
          <p:cNvSpPr txBox="1"/>
          <p:nvPr/>
        </p:nvSpPr>
        <p:spPr>
          <a:xfrm>
            <a:off x="550232" y="3786163"/>
            <a:ext cx="2968088" cy="407774"/>
          </a:xfrm>
          <a:prstGeom prst="rect">
            <a:avLst/>
          </a:prstGeom>
          <a:noFill/>
          <a:ln>
            <a:noFill/>
          </a:ln>
        </p:spPr>
        <p:txBody>
          <a:bodyPr spcFirstLastPara="1" wrap="square" lIns="68569" tIns="34275" rIns="68569" bIns="34275" anchor="t" anchorCtr="0">
            <a:spAutoFit/>
          </a:bodyPr>
          <a:lstStyle/>
          <a:p>
            <a:pPr>
              <a:spcBef>
                <a:spcPts val="0"/>
              </a:spcBef>
              <a:spcAft>
                <a:spcPts val="0"/>
              </a:spcAft>
            </a:pPr>
            <a:endParaRPr sz="1100" dirty="0">
              <a:solidFill>
                <a:schemeClr val="dk1"/>
              </a:solidFill>
              <a:latin typeface="Calibri"/>
              <a:ea typeface="Calibri"/>
              <a:cs typeface="Calibri"/>
              <a:sym typeface="Calibri"/>
            </a:endParaRPr>
          </a:p>
          <a:p>
            <a:pPr marL="214313" indent="-147638">
              <a:spcBef>
                <a:spcPts val="0"/>
              </a:spcBef>
              <a:spcAft>
                <a:spcPts val="0"/>
              </a:spcAft>
              <a:buClr>
                <a:schemeClr val="dk1"/>
              </a:buClr>
              <a:buSzPts val="1400"/>
            </a:pPr>
            <a:endParaRPr sz="1100" dirty="0">
              <a:solidFill>
                <a:schemeClr val="dk1"/>
              </a:solidFill>
              <a:latin typeface="arial"/>
              <a:ea typeface="arial"/>
              <a:cs typeface="arial"/>
              <a:sym typeface="arial"/>
            </a:endParaRPr>
          </a:p>
        </p:txBody>
      </p:sp>
      <p:sp>
        <p:nvSpPr>
          <p:cNvPr id="5" name="TextBox 4">
            <a:extLst>
              <a:ext uri="{FF2B5EF4-FFF2-40B4-BE49-F238E27FC236}">
                <a16:creationId xmlns:a16="http://schemas.microsoft.com/office/drawing/2014/main" id="{22592405-160E-D1B2-B05F-07E3E3ABEBB9}"/>
              </a:ext>
            </a:extLst>
          </p:cNvPr>
          <p:cNvSpPr txBox="1"/>
          <p:nvPr/>
        </p:nvSpPr>
        <p:spPr>
          <a:xfrm>
            <a:off x="457200" y="990600"/>
            <a:ext cx="8458200" cy="1208023"/>
          </a:xfrm>
          <a:prstGeom prst="rect">
            <a:avLst/>
          </a:prstGeom>
          <a:noFill/>
          <a:ln>
            <a:noFill/>
          </a:ln>
        </p:spPr>
        <p:txBody>
          <a:bodyPr wrap="square" lIns="68580" tIns="68580" rIns="0" bIns="0" rtlCol="0">
            <a:spAutoFit/>
          </a:bodyPr>
          <a:lstStyle/>
          <a:p>
            <a:pPr defTabSz="685800">
              <a:defRPr/>
            </a:pPr>
            <a:r>
              <a:rPr lang="en-US" sz="1100" dirty="0">
                <a:solidFill>
                  <a:srgbClr val="000000"/>
                </a:solidFill>
                <a:latin typeface="Arial" panose="020B0604020202020204" pitchFamily="34" charset="0"/>
                <a:cs typeface="Arial" panose="020B0604020202020204" pitchFamily="34" charset="0"/>
              </a:rPr>
              <a:t>2.1. Location, main gate:  </a:t>
            </a:r>
            <a:r>
              <a:rPr lang="en-US" sz="1100" b="1" i="1" dirty="0">
                <a:solidFill>
                  <a:srgbClr val="000000"/>
                </a:solidFill>
                <a:latin typeface="Arial" panose="020B0604020202020204" pitchFamily="34" charset="0"/>
                <a:cs typeface="Arial" panose="020B0604020202020204" pitchFamily="34" charset="0"/>
              </a:rPr>
              <a:t>51.80291, 5.87622</a:t>
            </a:r>
            <a:r>
              <a:rPr lang="en-US" sz="1100" i="1" dirty="0">
                <a:solidFill>
                  <a:srgbClr val="000000"/>
                </a:solidFill>
                <a:latin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cs typeface="Arial" panose="020B0604020202020204" pitchFamily="34" charset="0"/>
              </a:rPr>
              <a:t>		</a:t>
            </a:r>
          </a:p>
          <a:p>
            <a:pPr defTabSz="685800">
              <a:tabLst>
                <a:tab pos="112713" algn="l"/>
              </a:tabLst>
              <a:defRPr/>
            </a:pPr>
            <a:r>
              <a:rPr lang="en-US" sz="1100" dirty="0">
                <a:solidFill>
                  <a:srgbClr val="000000"/>
                </a:solidFill>
                <a:latin typeface="Arial" panose="020B0604020202020204" pitchFamily="34" charset="0"/>
                <a:cs typeface="Arial" panose="020B0604020202020204" pitchFamily="34" charset="0"/>
              </a:rPr>
              <a:t>- 	Camp entry and check-in opens 1100 on Saturday prior to march (13 July 2024).</a:t>
            </a:r>
          </a:p>
          <a:p>
            <a:pPr defTabSz="685800">
              <a:tabLst>
                <a:tab pos="112713" algn="l"/>
              </a:tabLst>
              <a:defRPr/>
            </a:pPr>
            <a:r>
              <a:rPr lang="en-US" sz="1100" dirty="0">
                <a:solidFill>
                  <a:srgbClr val="000000"/>
                </a:solidFill>
                <a:latin typeface="Arial" panose="020B0604020202020204" pitchFamily="34" charset="0"/>
                <a:cs typeface="Arial" panose="020B0604020202020204" pitchFamily="34" charset="0"/>
              </a:rPr>
              <a:t>- 	NO PARKING at </a:t>
            </a:r>
            <a:r>
              <a:rPr lang="en-US" sz="1100" dirty="0" err="1">
                <a:solidFill>
                  <a:srgbClr val="000000"/>
                </a:solidFill>
                <a:latin typeface="Arial" panose="020B0604020202020204" pitchFamily="34" charset="0"/>
                <a:cs typeface="Arial" panose="020B0604020202020204" pitchFamily="34" charset="0"/>
              </a:rPr>
              <a:t>Heumensoord</a:t>
            </a:r>
            <a:r>
              <a:rPr lang="en-US" sz="1100" dirty="0">
                <a:solidFill>
                  <a:srgbClr val="000000"/>
                </a:solidFill>
                <a:latin typeface="Arial" panose="020B0604020202020204" pitchFamily="34" charset="0"/>
                <a:cs typeface="Arial" panose="020B0604020202020204" pitchFamily="34" charset="0"/>
              </a:rPr>
              <a:t>.</a:t>
            </a:r>
          </a:p>
          <a:p>
            <a:pPr defTabSz="685800">
              <a:tabLst>
                <a:tab pos="112713" algn="l"/>
              </a:tabLst>
              <a:defRPr/>
            </a:pPr>
            <a:r>
              <a:rPr lang="en-US" sz="1100" dirty="0">
                <a:solidFill>
                  <a:srgbClr val="000000"/>
                </a:solidFill>
                <a:latin typeface="Arial" panose="020B0604020202020204" pitchFamily="34" charset="0"/>
                <a:cs typeface="Arial" panose="020B0604020202020204" pitchFamily="34" charset="0"/>
              </a:rPr>
              <a:t>- 	Limited load/unload capacity at gate, </a:t>
            </a:r>
          </a:p>
          <a:p>
            <a:pPr defTabSz="685800">
              <a:tabLst>
                <a:tab pos="112713" algn="l"/>
              </a:tabLst>
              <a:defRPr/>
            </a:pPr>
            <a:r>
              <a:rPr lang="en-US" sz="1100" dirty="0">
                <a:solidFill>
                  <a:srgbClr val="000000"/>
                </a:solidFill>
                <a:latin typeface="Arial" panose="020B0604020202020204" pitchFamily="34" charset="0"/>
                <a:cs typeface="Arial" panose="020B0604020202020204" pitchFamily="34" charset="0"/>
              </a:rPr>
              <a:t>	please coordinate with delegation </a:t>
            </a:r>
          </a:p>
          <a:p>
            <a:pPr defTabSz="685800">
              <a:tabLst>
                <a:tab pos="112713" algn="l"/>
              </a:tabLst>
              <a:defRPr/>
            </a:pPr>
            <a:r>
              <a:rPr lang="en-US" sz="1100" dirty="0">
                <a:solidFill>
                  <a:srgbClr val="000000"/>
                </a:solidFill>
                <a:latin typeface="Arial" panose="020B0604020202020204" pitchFamily="34" charset="0"/>
                <a:cs typeface="Arial" panose="020B0604020202020204" pitchFamily="34" charset="0"/>
              </a:rPr>
              <a:t>	prior to off-loading.</a:t>
            </a:r>
          </a:p>
          <a:p>
            <a:pPr defTabSz="685800">
              <a:tabLst>
                <a:tab pos="112713" algn="l"/>
              </a:tabLst>
              <a:defRPr/>
            </a:pPr>
            <a:endParaRPr lang="en-US" sz="800" dirty="0">
              <a:solidFill>
                <a:srgbClr val="00000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9BF03A89-5E10-BFF8-4DD7-2B73B617D4F3}"/>
              </a:ext>
            </a:extLst>
          </p:cNvPr>
          <p:cNvCxnSpPr>
            <a:cxnSpLocks/>
            <a:endCxn id="86" idx="0"/>
          </p:cNvCxnSpPr>
          <p:nvPr/>
        </p:nvCxnSpPr>
        <p:spPr bwMode="auto">
          <a:xfrm flipH="1">
            <a:off x="7451965" y="2474643"/>
            <a:ext cx="931137" cy="1418877"/>
          </a:xfrm>
          <a:prstGeom prst="line">
            <a:avLst/>
          </a:prstGeom>
          <a:noFill/>
          <a:ln w="19050"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B10136E5-C155-0595-E17D-E23D00EB5AC1}"/>
              </a:ext>
            </a:extLst>
          </p:cNvPr>
          <p:cNvCxnSpPr>
            <a:cxnSpLocks/>
            <a:stCxn id="7" idx="1"/>
            <a:endCxn id="86" idx="0"/>
          </p:cNvCxnSpPr>
          <p:nvPr/>
        </p:nvCxnSpPr>
        <p:spPr bwMode="auto">
          <a:xfrm flipH="1">
            <a:off x="7451965" y="1831416"/>
            <a:ext cx="287910" cy="2062104"/>
          </a:xfrm>
          <a:prstGeom prst="line">
            <a:avLst/>
          </a:prstGeom>
          <a:noFill/>
          <a:ln w="19050" cap="flat" cmpd="sng" algn="ctr">
            <a:solidFill>
              <a:schemeClr val="tx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ACC5AF1F-E29A-CC25-D984-A048D37C9B46}"/>
              </a:ext>
            </a:extLst>
          </p:cNvPr>
          <p:cNvPicPr>
            <a:picLocks noChangeAspect="1"/>
          </p:cNvPicPr>
          <p:nvPr/>
        </p:nvPicPr>
        <p:blipFill>
          <a:blip r:embed="rId4"/>
          <a:stretch>
            <a:fillRect/>
          </a:stretch>
        </p:blipFill>
        <p:spPr>
          <a:xfrm>
            <a:off x="7739875" y="1188189"/>
            <a:ext cx="1286454" cy="1286454"/>
          </a:xfrm>
          <a:prstGeom prst="rect">
            <a:avLst/>
          </a:prstGeom>
        </p:spPr>
      </p:pic>
      <p:sp>
        <p:nvSpPr>
          <p:cNvPr id="24" name="Title 2">
            <a:extLst>
              <a:ext uri="{FF2B5EF4-FFF2-40B4-BE49-F238E27FC236}">
                <a16:creationId xmlns:a16="http://schemas.microsoft.com/office/drawing/2014/main" id="{18330403-E353-8FC9-B988-E5B300E83631}"/>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2. Camp </a:t>
            </a:r>
            <a:r>
              <a:rPr lang="en-US" dirty="0" err="1">
                <a:solidFill>
                  <a:srgbClr val="000000"/>
                </a:solidFill>
                <a:latin typeface="Arial" pitchFamily="34" charset="0"/>
                <a:cs typeface="Arial" pitchFamily="34" charset="0"/>
              </a:rPr>
              <a:t>Heumensoord</a:t>
            </a:r>
            <a:endParaRPr lang="en-US" dirty="0">
              <a:solidFill>
                <a:srgbClr val="000000"/>
              </a:solidFill>
              <a:latin typeface="Arial" pitchFamily="34" charset="0"/>
              <a:cs typeface="Arial" pitchFamily="34" charset="0"/>
            </a:endParaRPr>
          </a:p>
        </p:txBody>
      </p:sp>
      <p:sp>
        <p:nvSpPr>
          <p:cNvPr id="28" name="TextBox 27">
            <a:extLst>
              <a:ext uri="{FF2B5EF4-FFF2-40B4-BE49-F238E27FC236}">
                <a16:creationId xmlns:a16="http://schemas.microsoft.com/office/drawing/2014/main" id="{F484ED3B-C5FC-EFC0-F1EB-373818BBCE33}"/>
              </a:ext>
            </a:extLst>
          </p:cNvPr>
          <p:cNvSpPr txBox="1"/>
          <p:nvPr/>
        </p:nvSpPr>
        <p:spPr>
          <a:xfrm>
            <a:off x="3048000" y="519115"/>
            <a:ext cx="3095185" cy="261610"/>
          </a:xfrm>
          <a:prstGeom prst="rect">
            <a:avLst/>
          </a:prstGeom>
          <a:noFill/>
        </p:spPr>
        <p:txBody>
          <a:bodyPr wrap="square">
            <a:spAutoFit/>
          </a:bodyPr>
          <a:lstStyle/>
          <a:p>
            <a:pPr defTabSz="685800">
              <a:defRPr/>
            </a:pPr>
            <a:r>
              <a:rPr lang="en-US"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https://www.facebook.com/KampHeumensoord</a:t>
            </a:r>
            <a:endParaRPr lang="en-US" sz="1100"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669F1444-6DFD-180A-8974-BB3FEFB7B6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419" y="4473482"/>
            <a:ext cx="3009900" cy="1981200"/>
          </a:xfrm>
          <a:prstGeom prst="rect">
            <a:avLst/>
          </a:prstGeom>
        </p:spPr>
      </p:pic>
      <p:pic>
        <p:nvPicPr>
          <p:cNvPr id="23" name="Picture 22" descr="A blue sign with black and white text&#10;&#10;Description automatically generated">
            <a:extLst>
              <a:ext uri="{FF2B5EF4-FFF2-40B4-BE49-F238E27FC236}">
                <a16:creationId xmlns:a16="http://schemas.microsoft.com/office/drawing/2014/main" id="{1F78B9B9-D50F-CD5B-D2E6-37747EAFC6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4284164"/>
            <a:ext cx="835775" cy="1179918"/>
          </a:xfrm>
          <a:prstGeom prst="rect">
            <a:avLst/>
          </a:prstGeom>
        </p:spPr>
      </p:pic>
      <p:pic>
        <p:nvPicPr>
          <p:cNvPr id="86" name="Google Shape;86;p1"/>
          <p:cNvPicPr preferRelativeResize="0"/>
          <p:nvPr/>
        </p:nvPicPr>
        <p:blipFill rotWithShape="1">
          <a:blip r:embed="rId8">
            <a:alphaModFix/>
          </a:blip>
          <a:srcRect/>
          <a:stretch/>
        </p:blipFill>
        <p:spPr>
          <a:xfrm>
            <a:off x="7308922" y="3893520"/>
            <a:ext cx="286086" cy="227900"/>
          </a:xfrm>
          <a:prstGeom prst="rect">
            <a:avLst/>
          </a:prstGeom>
          <a:noFill/>
          <a:ln>
            <a:noFill/>
          </a:ln>
        </p:spPr>
      </p:pic>
      <p:sp>
        <p:nvSpPr>
          <p:cNvPr id="3" name="TextBox 2">
            <a:extLst>
              <a:ext uri="{FF2B5EF4-FFF2-40B4-BE49-F238E27FC236}">
                <a16:creationId xmlns:a16="http://schemas.microsoft.com/office/drawing/2014/main" id="{1A754605-8378-18D5-5B70-27BFAAE6007E}"/>
              </a:ext>
            </a:extLst>
          </p:cNvPr>
          <p:cNvSpPr txBox="1"/>
          <p:nvPr/>
        </p:nvSpPr>
        <p:spPr>
          <a:xfrm>
            <a:off x="457200" y="2143593"/>
            <a:ext cx="2828981" cy="1954381"/>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2.2. Transport to </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Heumensoord</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Personal Vehicle (POV) parking available</a:t>
            </a:r>
          </a:p>
          <a:p>
            <a:pPr marL="0" marR="0" lvl="0" indent="0" algn="l" defTabSz="914400" rtl="0" eaLnBrk="0" fontAlgn="base" latinLnBrk="0" hangingPunct="0">
              <a:lnSpc>
                <a:spcPct val="100000"/>
              </a:lnSpc>
              <a:spcBef>
                <a:spcPts val="0"/>
              </a:spcBef>
              <a:spcAft>
                <a:spcPts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in Grave-</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sym typeface="Calibri"/>
              </a:rPr>
              <a:t>Driehuis</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a:t>
            </a:r>
          </a:p>
          <a:p>
            <a:pPr marL="0" marR="0" lvl="0" indent="0" algn="l" defTabSz="914400" rtl="0" eaLnBrk="0" fontAlgn="base" latinLnBrk="0" hangingPunct="0">
              <a:lnSpc>
                <a:spcPct val="150000"/>
              </a:lnSpc>
              <a:spcBef>
                <a:spcPts val="0"/>
              </a:spcBef>
              <a:spcAft>
                <a:spcPts val="0"/>
              </a:spcAft>
              <a:buClrTx/>
              <a:buSzTx/>
              <a:buFontTx/>
              <a:buNone/>
              <a:tabLst>
                <a:tab pos="112713" algn="l"/>
              </a:tabLst>
              <a:defRPr/>
            </a:pP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sym typeface="Calibri"/>
              </a:rPr>
              <a:t>Zandvoortseweg</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6, 5375 JA, REEK</a:t>
            </a:r>
          </a:p>
          <a:p>
            <a:pPr marL="0" marR="0" lvl="0" indent="0" algn="l" defTabSz="914400" rtl="0" eaLnBrk="0" fontAlgn="base" latinLnBrk="0" hangingPunct="0">
              <a:lnSpc>
                <a:spcPct val="150000"/>
              </a:lnSpc>
              <a:spcBef>
                <a:spcPts val="0"/>
              </a:spcBef>
              <a:spcAft>
                <a:spcPts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sym typeface="Calibri"/>
              </a:rPr>
              <a:t>- 	</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Location: </a:t>
            </a:r>
            <a:r>
              <a:rPr kumimoji="0" lang="en-US" sz="1100" b="1"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51.731233, 5.713213 </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 	30 minute or longer shuttle bus between</a:t>
            </a:r>
          </a:p>
          <a:p>
            <a:pPr marL="0" marR="0" lvl="0" indent="0" algn="l" defTabSz="914400" rtl="0" eaLnBrk="0" fontAlgn="base" latinLnBrk="0" hangingPunct="0">
              <a:lnSpc>
                <a:spcPct val="100000"/>
              </a:lnSpc>
              <a:spcBef>
                <a:spcPts val="0"/>
              </a:spcBef>
              <a:spcAft>
                <a:spcPts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	parking and </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sym typeface="arial"/>
              </a:rPr>
              <a:t>Heumensoord</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sym typeface="arial"/>
              </a:rPr>
              <a:t> during </a:t>
            </a:r>
          </a:p>
          <a:p>
            <a:pPr marL="0" marR="0" lvl="0" indent="0" algn="l" defTabSz="914400" rtl="0" eaLnBrk="0" fontAlgn="base" latinLnBrk="0" hangingPunct="0">
              <a:lnSpc>
                <a:spcPct val="100000"/>
              </a:lnSpc>
              <a:spcBef>
                <a:spcPts val="0"/>
              </a:spcBef>
              <a:spcAft>
                <a:spcPts val="0"/>
              </a:spcAft>
              <a:buClrTx/>
              <a:buSzTx/>
              <a:buFontTx/>
              <a:buNone/>
              <a:tabLst>
                <a:tab pos="112713" algn="l"/>
              </a:tabLst>
              <a:defRPr/>
            </a:pPr>
            <a:r>
              <a:rPr lang="en-US" sz="1100" dirty="0">
                <a:solidFill>
                  <a:srgbClr val="000000"/>
                </a:solidFill>
                <a:latin typeface="Arial" panose="020B0604020202020204" pitchFamily="34" charset="0"/>
                <a:cs typeface="Arial" panose="020B0604020202020204" pitchFamily="34" charset="0"/>
                <a:sym typeface="arial"/>
              </a:rPr>
              <a:t>	</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sym typeface="arial"/>
              </a:rPr>
              <a:t>arrival/departure days</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tab pos="112713" algn="l"/>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	A shuttle bus runs between 	</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Heumensoord</a:t>
            </a:r>
            <a:r>
              <a:rPr lang="en-US" sz="1100" dirty="0">
                <a:solidFill>
                  <a:srgbClr val="000000"/>
                </a:solidFill>
                <a:latin typeface="Arial" panose="020B0604020202020204" pitchFamily="34" charset="0"/>
                <a:cs typeface="Arial" panose="020B0604020202020204" pitchFamily="34" charset="0"/>
              </a:rPr>
              <a:t> </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and Nijmegen center, too.</a:t>
            </a:r>
          </a:p>
        </p:txBody>
      </p:sp>
      <p:sp>
        <p:nvSpPr>
          <p:cNvPr id="2" name="TextBox 1">
            <a:extLst>
              <a:ext uri="{FF2B5EF4-FFF2-40B4-BE49-F238E27FC236}">
                <a16:creationId xmlns:a16="http://schemas.microsoft.com/office/drawing/2014/main" id="{847C939A-E398-C0AD-193F-066AE4187C25}"/>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6;p3">
            <a:extLst>
              <a:ext uri="{FF2B5EF4-FFF2-40B4-BE49-F238E27FC236}">
                <a16:creationId xmlns:a16="http://schemas.microsoft.com/office/drawing/2014/main" id="{F620D57E-5DCD-D170-04CB-BFABBF8DE42D}"/>
              </a:ext>
            </a:extLst>
          </p:cNvPr>
          <p:cNvPicPr preferRelativeResize="0"/>
          <p:nvPr/>
        </p:nvPicPr>
        <p:blipFill rotWithShape="1">
          <a:blip r:embed="rId2">
            <a:alphaModFix/>
          </a:blip>
          <a:srcRect l="8029" t="3882" r="2644" b="15455"/>
          <a:stretch/>
        </p:blipFill>
        <p:spPr>
          <a:xfrm>
            <a:off x="3228880" y="988882"/>
            <a:ext cx="7362920" cy="5411918"/>
          </a:xfrm>
          <a:prstGeom prst="rect">
            <a:avLst/>
          </a:prstGeom>
          <a:noFill/>
          <a:ln>
            <a:noFill/>
          </a:ln>
        </p:spPr>
      </p:pic>
      <p:sp>
        <p:nvSpPr>
          <p:cNvPr id="3" name="TextBox 2">
            <a:extLst>
              <a:ext uri="{FF2B5EF4-FFF2-40B4-BE49-F238E27FC236}">
                <a16:creationId xmlns:a16="http://schemas.microsoft.com/office/drawing/2014/main" id="{3A90A5C6-EA8C-4BBF-1709-C279DB095967}"/>
              </a:ext>
            </a:extLst>
          </p:cNvPr>
          <p:cNvSpPr txBox="1"/>
          <p:nvPr/>
        </p:nvSpPr>
        <p:spPr>
          <a:xfrm>
            <a:off x="457200" y="990600"/>
            <a:ext cx="3032761" cy="2834109"/>
          </a:xfrm>
          <a:prstGeom prst="rect">
            <a:avLst/>
          </a:prstGeom>
          <a:no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2.3. Orientation</a:t>
            </a:r>
          </a:p>
          <a:p>
            <a:pPr defTabSz="685800">
              <a:spcAft>
                <a:spcPts val="400"/>
              </a:spcAft>
              <a:defRPr/>
            </a:pPr>
            <a:r>
              <a:rPr lang="en-US" sz="1100" dirty="0">
                <a:solidFill>
                  <a:schemeClr val="dk1"/>
                </a:solidFill>
                <a:latin typeface="Arial" panose="020B0604020202020204" pitchFamily="34" charset="0"/>
                <a:ea typeface="Calibri"/>
                <a:cs typeface="Arial" panose="020B0604020202020204" pitchFamily="34" charset="0"/>
                <a:sym typeface="Calibri"/>
              </a:rPr>
              <a:t>Camp Main Entrance</a:t>
            </a:r>
          </a:p>
          <a:p>
            <a:pPr defTabSz="685800">
              <a:spcAft>
                <a:spcPts val="400"/>
              </a:spcAft>
              <a:defRPr/>
            </a:pPr>
            <a:r>
              <a:rPr lang="en-US" sz="1100" dirty="0">
                <a:solidFill>
                  <a:schemeClr val="dk1"/>
                </a:solidFill>
                <a:latin typeface="Arial" panose="020B0604020202020204" pitchFamily="34" charset="0"/>
                <a:cs typeface="Arial" panose="020B0604020202020204" pitchFamily="34" charset="0"/>
                <a:sym typeface="Calibri"/>
              </a:rPr>
              <a:t>Registration</a:t>
            </a:r>
          </a:p>
          <a:p>
            <a:pPr defTabSz="685800">
              <a:spcAft>
                <a:spcPts val="400"/>
              </a:spcAft>
              <a:defRPr/>
            </a:pPr>
            <a:r>
              <a:rPr lang="en-US" sz="1100" dirty="0" err="1">
                <a:solidFill>
                  <a:schemeClr val="dk1"/>
                </a:solidFill>
                <a:latin typeface="Arial" panose="020B0604020202020204" pitchFamily="34" charset="0"/>
                <a:cs typeface="Arial" panose="020B0604020202020204" pitchFamily="34" charset="0"/>
                <a:sym typeface="Calibri"/>
              </a:rPr>
              <a:t>Boots’n’Helmet</a:t>
            </a:r>
            <a:r>
              <a:rPr lang="en-US" sz="1100" dirty="0">
                <a:solidFill>
                  <a:schemeClr val="dk1"/>
                </a:solidFill>
                <a:latin typeface="Arial" panose="020B0604020202020204" pitchFamily="34" charset="0"/>
                <a:cs typeface="Arial" panose="020B0604020202020204" pitchFamily="34" charset="0"/>
                <a:sym typeface="Calibri"/>
              </a:rPr>
              <a:t> Gate</a:t>
            </a:r>
          </a:p>
          <a:p>
            <a:pPr defTabSz="685800">
              <a:spcAft>
                <a:spcPts val="400"/>
              </a:spcAft>
              <a:defRPr/>
            </a:pPr>
            <a:r>
              <a:rPr lang="en-US" sz="1100" dirty="0">
                <a:solidFill>
                  <a:schemeClr val="dk1"/>
                </a:solidFill>
                <a:latin typeface="Arial" panose="020B0604020202020204" pitchFamily="34" charset="0"/>
                <a:cs typeface="Arial" panose="020B0604020202020204" pitchFamily="34" charset="0"/>
                <a:sym typeface="Calibri"/>
              </a:rPr>
              <a:t>Dining Facility</a:t>
            </a:r>
            <a:endParaRPr lang="en-US" sz="1100" dirty="0">
              <a:solidFill>
                <a:srgbClr val="000000"/>
              </a:solidFill>
              <a:latin typeface="Arial"/>
            </a:endParaRPr>
          </a:p>
          <a:p>
            <a:pPr>
              <a:spcBef>
                <a:spcPts val="0"/>
              </a:spcBef>
              <a:spcAft>
                <a:spcPts val="400"/>
              </a:spcAft>
              <a:buClr>
                <a:schemeClr val="dk1"/>
              </a:buClr>
              <a:buSzPts val="2400"/>
            </a:pPr>
            <a:r>
              <a:rPr lang="en-US" sz="1100" dirty="0">
                <a:solidFill>
                  <a:schemeClr val="dk1"/>
                </a:solidFill>
                <a:latin typeface="Arial" panose="020B0604020202020204" pitchFamily="34" charset="0"/>
                <a:ea typeface="Calibri"/>
                <a:cs typeface="Arial" panose="020B0604020202020204" pitchFamily="34" charset="0"/>
                <a:sym typeface="Calibri"/>
              </a:rPr>
              <a:t>U.S. Delegation Office (Bldg. 121 a)</a:t>
            </a:r>
          </a:p>
          <a:p>
            <a:pPr>
              <a:spcBef>
                <a:spcPts val="0"/>
              </a:spcBef>
              <a:spcAft>
                <a:spcPts val="400"/>
              </a:spcAft>
              <a:buClr>
                <a:schemeClr val="dk1"/>
              </a:buClr>
              <a:buSzPts val="2400"/>
            </a:pPr>
            <a:r>
              <a:rPr lang="en-US" sz="1100" dirty="0">
                <a:solidFill>
                  <a:schemeClr val="dk1"/>
                </a:solidFill>
                <a:latin typeface="Arial" panose="020B0604020202020204" pitchFamily="34" charset="0"/>
                <a:ea typeface="Calibri"/>
                <a:cs typeface="Arial" panose="020B0604020202020204" pitchFamily="34" charset="0"/>
                <a:sym typeface="Calibri"/>
              </a:rPr>
              <a:t>U.S. Charging Tent (Bldg. 232 a/b/d)</a:t>
            </a:r>
          </a:p>
          <a:p>
            <a:pPr>
              <a:spcBef>
                <a:spcPts val="0"/>
              </a:spcBef>
              <a:spcAft>
                <a:spcPts val="400"/>
              </a:spcAft>
              <a:buClr>
                <a:schemeClr val="dk1"/>
              </a:buClr>
              <a:buSzPts val="2400"/>
            </a:pPr>
            <a:r>
              <a:rPr lang="en-US" sz="1100" dirty="0">
                <a:solidFill>
                  <a:schemeClr val="dk1"/>
                </a:solidFill>
                <a:latin typeface="Arial" panose="020B0604020202020204" pitchFamily="34" charset="0"/>
                <a:ea typeface="Calibri"/>
                <a:cs typeface="Arial" panose="020B0604020202020204" pitchFamily="34" charset="0"/>
                <a:sym typeface="Calibri"/>
              </a:rPr>
              <a:t>U.S. Delegation individual billeting</a:t>
            </a:r>
            <a:endParaRPr lang="en-US" sz="1100" dirty="0">
              <a:latin typeface="Arial" panose="020B0604020202020204" pitchFamily="34" charset="0"/>
              <a:cs typeface="Arial" panose="020B0604020202020204" pitchFamily="34" charset="0"/>
            </a:endParaRPr>
          </a:p>
          <a:p>
            <a:pPr>
              <a:spcBef>
                <a:spcPts val="0"/>
              </a:spcBef>
              <a:spcAft>
                <a:spcPts val="400"/>
              </a:spcAft>
              <a:buClr>
                <a:schemeClr val="dk1"/>
              </a:buClr>
              <a:buSzPts val="2400"/>
            </a:pPr>
            <a:r>
              <a:rPr lang="en-US" sz="1100" dirty="0">
                <a:solidFill>
                  <a:schemeClr val="dk1"/>
                </a:solidFill>
                <a:latin typeface="Arial" panose="020B0604020202020204" pitchFamily="34" charset="0"/>
                <a:ea typeface="Calibri"/>
                <a:cs typeface="Arial" panose="020B0604020202020204" pitchFamily="34" charset="0"/>
                <a:sym typeface="Calibri"/>
              </a:rPr>
              <a:t>U.S. Delegation team billeting</a:t>
            </a:r>
          </a:p>
          <a:p>
            <a:pPr>
              <a:spcBef>
                <a:spcPts val="0"/>
              </a:spcBef>
              <a:spcAft>
                <a:spcPts val="400"/>
              </a:spcAft>
            </a:pPr>
            <a:r>
              <a:rPr lang="en-US" sz="1100" dirty="0">
                <a:solidFill>
                  <a:schemeClr val="dk1"/>
                </a:solidFill>
                <a:latin typeface="Arial" panose="020B0604020202020204" pitchFamily="34" charset="0"/>
                <a:ea typeface="Calibri"/>
                <a:cs typeface="Arial" panose="020B0604020202020204" pitchFamily="34" charset="0"/>
                <a:sym typeface="Calibri"/>
              </a:rPr>
              <a:t>Toilets w/ wash troughs </a:t>
            </a:r>
          </a:p>
          <a:p>
            <a:pPr>
              <a:spcBef>
                <a:spcPts val="0"/>
              </a:spcBef>
              <a:spcAft>
                <a:spcPts val="400"/>
              </a:spcAft>
            </a:pPr>
            <a:r>
              <a:rPr lang="en-US" sz="1100" dirty="0">
                <a:solidFill>
                  <a:schemeClr val="dk1"/>
                </a:solidFill>
                <a:latin typeface="Arial" panose="020B0604020202020204" pitchFamily="34" charset="0"/>
                <a:ea typeface="Calibri"/>
                <a:cs typeface="Arial" panose="020B0604020202020204" pitchFamily="34" charset="0"/>
                <a:sym typeface="Calibri"/>
              </a:rPr>
              <a:t>Showers </a:t>
            </a:r>
          </a:p>
          <a:p>
            <a:pPr>
              <a:spcBef>
                <a:spcPts val="0"/>
              </a:spcBef>
              <a:spcAft>
                <a:spcPts val="400"/>
              </a:spcAft>
            </a:pPr>
            <a:r>
              <a:rPr lang="en-US" sz="1100" dirty="0">
                <a:solidFill>
                  <a:schemeClr val="dk1"/>
                </a:solidFill>
                <a:latin typeface="Arial" panose="020B0604020202020204" pitchFamily="34" charset="0"/>
                <a:ea typeface="Calibri"/>
                <a:cs typeface="Arial" panose="020B0604020202020204" pitchFamily="34" charset="0"/>
                <a:sym typeface="Calibri"/>
              </a:rPr>
              <a:t>Hospital (Bldg. 210)</a:t>
            </a:r>
            <a:endParaRPr lang="en-US" sz="1100" dirty="0">
              <a:latin typeface="Arial" panose="020B0604020202020204" pitchFamily="34" charset="0"/>
              <a:cs typeface="Arial" panose="020B0604020202020204" pitchFamily="34" charset="0"/>
            </a:endParaRPr>
          </a:p>
          <a:p>
            <a:pPr>
              <a:spcBef>
                <a:spcPts val="0"/>
              </a:spcBef>
              <a:spcAft>
                <a:spcPts val="400"/>
              </a:spcAft>
            </a:pPr>
            <a:r>
              <a:rPr lang="en-US" sz="1100" dirty="0">
                <a:solidFill>
                  <a:schemeClr val="dk1"/>
                </a:solidFill>
                <a:latin typeface="Arial" panose="020B0604020202020204" pitchFamily="34" charset="0"/>
                <a:ea typeface="Calibri"/>
                <a:cs typeface="Arial" panose="020B0604020202020204" pitchFamily="34" charset="0"/>
                <a:sym typeface="Calibri"/>
              </a:rPr>
              <a:t>Beer/Party tent (Bldg. 204)</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2. Camp </a:t>
            </a:r>
            <a:r>
              <a:rPr lang="en-US" dirty="0" err="1">
                <a:solidFill>
                  <a:srgbClr val="000000"/>
                </a:solidFill>
                <a:latin typeface="Arial" pitchFamily="34" charset="0"/>
                <a:cs typeface="Arial" pitchFamily="34" charset="0"/>
              </a:rPr>
              <a:t>Heumensoord</a:t>
            </a:r>
            <a:endParaRPr lang="en-US" dirty="0">
              <a:solidFill>
                <a:srgbClr val="000000"/>
              </a:solidFill>
              <a:latin typeface="Arial" pitchFamily="34" charset="0"/>
              <a:cs typeface="Arial" pitchFamily="34" charset="0"/>
            </a:endParaRPr>
          </a:p>
        </p:txBody>
      </p:sp>
      <p:sp>
        <p:nvSpPr>
          <p:cNvPr id="5" name="Google Shape;117;p3">
            <a:extLst>
              <a:ext uri="{FF2B5EF4-FFF2-40B4-BE49-F238E27FC236}">
                <a16:creationId xmlns:a16="http://schemas.microsoft.com/office/drawing/2014/main" id="{A33135C8-CB29-1B44-EAEB-35AE9BC0E26A}"/>
              </a:ext>
            </a:extLst>
          </p:cNvPr>
          <p:cNvSpPr/>
          <p:nvPr/>
        </p:nvSpPr>
        <p:spPr>
          <a:xfrm>
            <a:off x="6553200" y="25908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cs typeface="Arial"/>
                <a:sym typeface="Arial"/>
              </a:rPr>
              <a:t>4</a:t>
            </a:r>
            <a:endParaRPr sz="1800" dirty="0"/>
          </a:p>
        </p:txBody>
      </p:sp>
      <p:sp>
        <p:nvSpPr>
          <p:cNvPr id="15" name="TextBox 14">
            <a:extLst>
              <a:ext uri="{FF2B5EF4-FFF2-40B4-BE49-F238E27FC236}">
                <a16:creationId xmlns:a16="http://schemas.microsoft.com/office/drawing/2014/main" id="{4C9D6661-D685-367A-0CC9-622A2498981F}"/>
              </a:ext>
            </a:extLst>
          </p:cNvPr>
          <p:cNvSpPr txBox="1"/>
          <p:nvPr/>
        </p:nvSpPr>
        <p:spPr>
          <a:xfrm>
            <a:off x="99783" y="2063689"/>
            <a:ext cx="533400" cy="261610"/>
          </a:xfrm>
          <a:prstGeom prst="rect">
            <a:avLst/>
          </a:prstGeom>
          <a:noFill/>
        </p:spPr>
        <p:txBody>
          <a:bodyPr wrap="square">
            <a:spAutoFit/>
          </a:bodyPr>
          <a:lstStyle/>
          <a:p>
            <a:r>
              <a:rPr lang="en-US" sz="1100" dirty="0">
                <a:solidFill>
                  <a:schemeClr val="dk1"/>
                </a:solidFill>
                <a:latin typeface="Arial" panose="020B0604020202020204" pitchFamily="34" charset="0"/>
                <a:ea typeface="Calibri"/>
                <a:cs typeface="Arial" panose="020B0604020202020204" pitchFamily="34" charset="0"/>
                <a:sym typeface="Calibri"/>
              </a:rPr>
              <a:t>TBD</a:t>
            </a:r>
            <a:endParaRPr lang="de-DE" sz="1100" dirty="0"/>
          </a:p>
        </p:txBody>
      </p:sp>
      <p:sp>
        <p:nvSpPr>
          <p:cNvPr id="16" name="TextBox 15">
            <a:extLst>
              <a:ext uri="{FF2B5EF4-FFF2-40B4-BE49-F238E27FC236}">
                <a16:creationId xmlns:a16="http://schemas.microsoft.com/office/drawing/2014/main" id="{4E83F663-8C14-A506-16BD-F86F151A4FAD}"/>
              </a:ext>
            </a:extLst>
          </p:cNvPr>
          <p:cNvSpPr txBox="1"/>
          <p:nvPr/>
        </p:nvSpPr>
        <p:spPr>
          <a:xfrm>
            <a:off x="106552" y="2286703"/>
            <a:ext cx="533400" cy="261610"/>
          </a:xfrm>
          <a:prstGeom prst="rect">
            <a:avLst/>
          </a:prstGeom>
          <a:noFill/>
        </p:spPr>
        <p:txBody>
          <a:bodyPr wrap="square">
            <a:spAutoFit/>
          </a:bodyPr>
          <a:lstStyle/>
          <a:p>
            <a:r>
              <a:rPr lang="en-US" sz="1100" dirty="0">
                <a:solidFill>
                  <a:schemeClr val="dk1"/>
                </a:solidFill>
                <a:latin typeface="Arial" panose="020B0604020202020204" pitchFamily="34" charset="0"/>
                <a:ea typeface="Calibri"/>
                <a:cs typeface="Arial" panose="020B0604020202020204" pitchFamily="34" charset="0"/>
                <a:sym typeface="Calibri"/>
              </a:rPr>
              <a:t>TBD</a:t>
            </a:r>
            <a:endParaRPr lang="de-DE" sz="1100" dirty="0"/>
          </a:p>
        </p:txBody>
      </p:sp>
      <p:sp>
        <p:nvSpPr>
          <p:cNvPr id="17" name="TextBox 16">
            <a:extLst>
              <a:ext uri="{FF2B5EF4-FFF2-40B4-BE49-F238E27FC236}">
                <a16:creationId xmlns:a16="http://schemas.microsoft.com/office/drawing/2014/main" id="{4B67DACC-EE14-C5EF-530E-B556A868B54C}"/>
              </a:ext>
            </a:extLst>
          </p:cNvPr>
          <p:cNvSpPr txBox="1"/>
          <p:nvPr/>
        </p:nvSpPr>
        <p:spPr>
          <a:xfrm>
            <a:off x="99783" y="2503302"/>
            <a:ext cx="533400" cy="261610"/>
          </a:xfrm>
          <a:prstGeom prst="rect">
            <a:avLst/>
          </a:prstGeom>
          <a:noFill/>
        </p:spPr>
        <p:txBody>
          <a:bodyPr wrap="square">
            <a:spAutoFit/>
          </a:bodyPr>
          <a:lstStyle/>
          <a:p>
            <a:r>
              <a:rPr lang="en-US" sz="1100" dirty="0">
                <a:solidFill>
                  <a:schemeClr val="dk1"/>
                </a:solidFill>
                <a:latin typeface="Arial" panose="020B0604020202020204" pitchFamily="34" charset="0"/>
                <a:ea typeface="Calibri"/>
                <a:cs typeface="Arial" panose="020B0604020202020204" pitchFamily="34" charset="0"/>
                <a:sym typeface="Calibri"/>
              </a:rPr>
              <a:t>TBD</a:t>
            </a:r>
            <a:endParaRPr lang="de-DE" sz="1100" dirty="0"/>
          </a:p>
        </p:txBody>
      </p:sp>
      <p:sp>
        <p:nvSpPr>
          <p:cNvPr id="18" name="Google Shape;117;p3">
            <a:extLst>
              <a:ext uri="{FF2B5EF4-FFF2-40B4-BE49-F238E27FC236}">
                <a16:creationId xmlns:a16="http://schemas.microsoft.com/office/drawing/2014/main" id="{BA4A2C1C-BC39-1F4F-8496-9FC9DA81F516}"/>
              </a:ext>
            </a:extLst>
          </p:cNvPr>
          <p:cNvSpPr/>
          <p:nvPr/>
        </p:nvSpPr>
        <p:spPr>
          <a:xfrm>
            <a:off x="322634" y="16764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ea typeface="Arial"/>
                <a:cs typeface="Arial"/>
                <a:sym typeface="Arial"/>
              </a:rPr>
              <a:t>3</a:t>
            </a:r>
            <a:endParaRPr sz="1800" dirty="0"/>
          </a:p>
        </p:txBody>
      </p:sp>
      <p:sp>
        <p:nvSpPr>
          <p:cNvPr id="19" name="Google Shape;117;p3">
            <a:extLst>
              <a:ext uri="{FF2B5EF4-FFF2-40B4-BE49-F238E27FC236}">
                <a16:creationId xmlns:a16="http://schemas.microsoft.com/office/drawing/2014/main" id="{F9905D36-ED5B-C89D-35E3-A26D52907882}"/>
              </a:ext>
            </a:extLst>
          </p:cNvPr>
          <p:cNvSpPr/>
          <p:nvPr/>
        </p:nvSpPr>
        <p:spPr>
          <a:xfrm>
            <a:off x="322634" y="1884822"/>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cs typeface="Arial"/>
                <a:sym typeface="Arial"/>
              </a:rPr>
              <a:t>4</a:t>
            </a:r>
            <a:endParaRPr sz="1800" dirty="0"/>
          </a:p>
        </p:txBody>
      </p:sp>
      <p:sp>
        <p:nvSpPr>
          <p:cNvPr id="24" name="Google Shape;117;p3">
            <a:extLst>
              <a:ext uri="{FF2B5EF4-FFF2-40B4-BE49-F238E27FC236}">
                <a16:creationId xmlns:a16="http://schemas.microsoft.com/office/drawing/2014/main" id="{7E3A6C60-8717-F1AB-D5CD-6A06A5CD5C40}"/>
              </a:ext>
            </a:extLst>
          </p:cNvPr>
          <p:cNvSpPr/>
          <p:nvPr/>
        </p:nvSpPr>
        <p:spPr>
          <a:xfrm>
            <a:off x="6172755" y="1024659"/>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ea typeface="Arial"/>
                <a:cs typeface="Arial"/>
                <a:sym typeface="Arial"/>
              </a:rPr>
              <a:t>1</a:t>
            </a:r>
            <a:endParaRPr sz="1800" dirty="0"/>
          </a:p>
        </p:txBody>
      </p:sp>
      <p:sp>
        <p:nvSpPr>
          <p:cNvPr id="25" name="Google Shape;117;p3">
            <a:extLst>
              <a:ext uri="{FF2B5EF4-FFF2-40B4-BE49-F238E27FC236}">
                <a16:creationId xmlns:a16="http://schemas.microsoft.com/office/drawing/2014/main" id="{BAA52483-A3D4-1341-CC96-12FA098F7EFE}"/>
              </a:ext>
            </a:extLst>
          </p:cNvPr>
          <p:cNvSpPr/>
          <p:nvPr/>
        </p:nvSpPr>
        <p:spPr>
          <a:xfrm>
            <a:off x="322634" y="1255410"/>
            <a:ext cx="134566"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ea typeface="Arial"/>
                <a:cs typeface="Arial"/>
                <a:sym typeface="Arial"/>
              </a:rPr>
              <a:t>1</a:t>
            </a:r>
            <a:endParaRPr sz="1800" dirty="0"/>
          </a:p>
        </p:txBody>
      </p:sp>
      <p:sp>
        <p:nvSpPr>
          <p:cNvPr id="26" name="Google Shape;117;p3">
            <a:extLst>
              <a:ext uri="{FF2B5EF4-FFF2-40B4-BE49-F238E27FC236}">
                <a16:creationId xmlns:a16="http://schemas.microsoft.com/office/drawing/2014/main" id="{C5406EAF-9509-DCC7-6350-74C8A7ECF37E}"/>
              </a:ext>
            </a:extLst>
          </p:cNvPr>
          <p:cNvSpPr/>
          <p:nvPr/>
        </p:nvSpPr>
        <p:spPr>
          <a:xfrm>
            <a:off x="313717" y="1460124"/>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ea typeface="Arial"/>
                <a:cs typeface="Arial"/>
                <a:sym typeface="Arial"/>
              </a:rPr>
              <a:t>2</a:t>
            </a:r>
            <a:endParaRPr sz="1800" dirty="0"/>
          </a:p>
        </p:txBody>
      </p:sp>
      <p:sp>
        <p:nvSpPr>
          <p:cNvPr id="27" name="Google Shape;117;p3">
            <a:extLst>
              <a:ext uri="{FF2B5EF4-FFF2-40B4-BE49-F238E27FC236}">
                <a16:creationId xmlns:a16="http://schemas.microsoft.com/office/drawing/2014/main" id="{B777020D-7E4A-A142-852E-123CCDF65901}"/>
              </a:ext>
            </a:extLst>
          </p:cNvPr>
          <p:cNvSpPr/>
          <p:nvPr/>
        </p:nvSpPr>
        <p:spPr>
          <a:xfrm>
            <a:off x="6640749" y="1275588"/>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ea typeface="Arial"/>
                <a:cs typeface="Arial"/>
                <a:sym typeface="Arial"/>
              </a:rPr>
              <a:t>2</a:t>
            </a:r>
            <a:endParaRPr sz="1800" dirty="0"/>
          </a:p>
        </p:txBody>
      </p:sp>
      <p:sp>
        <p:nvSpPr>
          <p:cNvPr id="28" name="Google Shape;117;p3">
            <a:extLst>
              <a:ext uri="{FF2B5EF4-FFF2-40B4-BE49-F238E27FC236}">
                <a16:creationId xmlns:a16="http://schemas.microsoft.com/office/drawing/2014/main" id="{936709B5-BA9F-3CA0-FBFB-34DD2749F0FC}"/>
              </a:ext>
            </a:extLst>
          </p:cNvPr>
          <p:cNvSpPr/>
          <p:nvPr/>
        </p:nvSpPr>
        <p:spPr>
          <a:xfrm>
            <a:off x="6477000" y="17526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cs typeface="Arial"/>
                <a:sym typeface="Arial"/>
              </a:rPr>
              <a:t>3</a:t>
            </a:r>
            <a:endParaRPr sz="1800" dirty="0"/>
          </a:p>
        </p:txBody>
      </p:sp>
      <p:sp>
        <p:nvSpPr>
          <p:cNvPr id="40" name="TextBox 39">
            <a:extLst>
              <a:ext uri="{FF2B5EF4-FFF2-40B4-BE49-F238E27FC236}">
                <a16:creationId xmlns:a16="http://schemas.microsoft.com/office/drawing/2014/main" id="{B09CF22D-99F9-7A75-97E4-6E2226A966B4}"/>
              </a:ext>
            </a:extLst>
          </p:cNvPr>
          <p:cNvSpPr txBox="1"/>
          <p:nvPr/>
        </p:nvSpPr>
        <p:spPr>
          <a:xfrm>
            <a:off x="106552" y="2715104"/>
            <a:ext cx="533400" cy="261610"/>
          </a:xfrm>
          <a:prstGeom prst="rect">
            <a:avLst/>
          </a:prstGeom>
          <a:noFill/>
        </p:spPr>
        <p:txBody>
          <a:bodyPr wrap="square">
            <a:spAutoFit/>
          </a:bodyPr>
          <a:lstStyle/>
          <a:p>
            <a:r>
              <a:rPr lang="en-US" sz="1100" dirty="0">
                <a:solidFill>
                  <a:schemeClr val="dk1"/>
                </a:solidFill>
                <a:latin typeface="Arial" panose="020B0604020202020204" pitchFamily="34" charset="0"/>
                <a:ea typeface="Calibri"/>
                <a:cs typeface="Arial" panose="020B0604020202020204" pitchFamily="34" charset="0"/>
                <a:sym typeface="Calibri"/>
              </a:rPr>
              <a:t>TBD</a:t>
            </a:r>
            <a:endParaRPr lang="de-DE" sz="1100" dirty="0"/>
          </a:p>
        </p:txBody>
      </p:sp>
      <p:grpSp>
        <p:nvGrpSpPr>
          <p:cNvPr id="43" name="Group 42">
            <a:extLst>
              <a:ext uri="{FF2B5EF4-FFF2-40B4-BE49-F238E27FC236}">
                <a16:creationId xmlns:a16="http://schemas.microsoft.com/office/drawing/2014/main" id="{6E938C9D-4380-5733-1155-D4314B6053D5}"/>
              </a:ext>
            </a:extLst>
          </p:cNvPr>
          <p:cNvGrpSpPr/>
          <p:nvPr/>
        </p:nvGrpSpPr>
        <p:grpSpPr>
          <a:xfrm>
            <a:off x="252100" y="3606599"/>
            <a:ext cx="313396" cy="215444"/>
            <a:chOff x="366483" y="5685850"/>
            <a:chExt cx="313396" cy="215444"/>
          </a:xfrm>
        </p:grpSpPr>
        <p:sp>
          <p:nvSpPr>
            <p:cNvPr id="30" name="Google Shape;117;p3">
              <a:extLst>
                <a:ext uri="{FF2B5EF4-FFF2-40B4-BE49-F238E27FC236}">
                  <a16:creationId xmlns:a16="http://schemas.microsoft.com/office/drawing/2014/main" id="{19614599-3F16-AE50-1E92-B3967EC63532}"/>
                </a:ext>
              </a:extLst>
            </p:cNvPr>
            <p:cNvSpPr/>
            <p:nvPr/>
          </p:nvSpPr>
          <p:spPr>
            <a:xfrm>
              <a:off x="452366" y="57150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endParaRPr sz="1800" dirty="0"/>
            </a:p>
          </p:txBody>
        </p:sp>
        <p:sp>
          <p:nvSpPr>
            <p:cNvPr id="42" name="TextBox 41">
              <a:extLst>
                <a:ext uri="{FF2B5EF4-FFF2-40B4-BE49-F238E27FC236}">
                  <a16:creationId xmlns:a16="http://schemas.microsoft.com/office/drawing/2014/main" id="{CA5190D9-0AE6-7AC9-313C-998F2F39D37F}"/>
                </a:ext>
              </a:extLst>
            </p:cNvPr>
            <p:cNvSpPr txBox="1"/>
            <p:nvPr/>
          </p:nvSpPr>
          <p:spPr>
            <a:xfrm>
              <a:off x="366483" y="5685850"/>
              <a:ext cx="313396" cy="215444"/>
            </a:xfrm>
            <a:prstGeom prst="rect">
              <a:avLst/>
            </a:prstGeom>
            <a:noFill/>
          </p:spPr>
          <p:txBody>
            <a:bodyPr wrap="square">
              <a:spAutoFit/>
            </a:bodyPr>
            <a:lstStyle/>
            <a:p>
              <a:pPr algn="ctr">
                <a:spcBef>
                  <a:spcPts val="0"/>
                </a:spcBef>
                <a:spcAft>
                  <a:spcPts val="0"/>
                </a:spcAft>
                <a:buClr>
                  <a:schemeClr val="lt1"/>
                </a:buClr>
                <a:buSzPts val="1200"/>
              </a:pPr>
              <a:r>
                <a:rPr lang="en-US" sz="800" b="1" dirty="0">
                  <a:solidFill>
                    <a:schemeClr val="lt1"/>
                  </a:solidFill>
                  <a:latin typeface="Arial"/>
                  <a:cs typeface="Arial"/>
                  <a:sym typeface="Arial"/>
                </a:rPr>
                <a:t>12</a:t>
              </a:r>
              <a:endParaRPr lang="en-US" sz="800" dirty="0"/>
            </a:p>
          </p:txBody>
        </p:sp>
      </p:grpSp>
      <p:grpSp>
        <p:nvGrpSpPr>
          <p:cNvPr id="44" name="Group 43">
            <a:extLst>
              <a:ext uri="{FF2B5EF4-FFF2-40B4-BE49-F238E27FC236}">
                <a16:creationId xmlns:a16="http://schemas.microsoft.com/office/drawing/2014/main" id="{F730C8AC-19DA-20EF-A48A-85FDE6BAD0AC}"/>
              </a:ext>
            </a:extLst>
          </p:cNvPr>
          <p:cNvGrpSpPr/>
          <p:nvPr/>
        </p:nvGrpSpPr>
        <p:grpSpPr>
          <a:xfrm>
            <a:off x="5415029" y="2226737"/>
            <a:ext cx="313396" cy="215444"/>
            <a:chOff x="366483" y="5685850"/>
            <a:chExt cx="313396" cy="215444"/>
          </a:xfrm>
        </p:grpSpPr>
        <p:sp>
          <p:nvSpPr>
            <p:cNvPr id="45" name="Google Shape;117;p3">
              <a:extLst>
                <a:ext uri="{FF2B5EF4-FFF2-40B4-BE49-F238E27FC236}">
                  <a16:creationId xmlns:a16="http://schemas.microsoft.com/office/drawing/2014/main" id="{D5BBA488-3494-0680-DDC3-AE255CCB0FF3}"/>
                </a:ext>
              </a:extLst>
            </p:cNvPr>
            <p:cNvSpPr/>
            <p:nvPr/>
          </p:nvSpPr>
          <p:spPr>
            <a:xfrm>
              <a:off x="452366" y="57150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endParaRPr sz="1800" dirty="0"/>
            </a:p>
          </p:txBody>
        </p:sp>
        <p:sp>
          <p:nvSpPr>
            <p:cNvPr id="46" name="TextBox 45">
              <a:extLst>
                <a:ext uri="{FF2B5EF4-FFF2-40B4-BE49-F238E27FC236}">
                  <a16:creationId xmlns:a16="http://schemas.microsoft.com/office/drawing/2014/main" id="{A24BD5D5-DEA8-533B-0453-D526C76F36A4}"/>
                </a:ext>
              </a:extLst>
            </p:cNvPr>
            <p:cNvSpPr txBox="1"/>
            <p:nvPr/>
          </p:nvSpPr>
          <p:spPr>
            <a:xfrm>
              <a:off x="366483" y="5685850"/>
              <a:ext cx="313396" cy="215444"/>
            </a:xfrm>
            <a:prstGeom prst="rect">
              <a:avLst/>
            </a:prstGeom>
            <a:noFill/>
          </p:spPr>
          <p:txBody>
            <a:bodyPr wrap="square">
              <a:spAutoFit/>
            </a:bodyPr>
            <a:lstStyle/>
            <a:p>
              <a:pPr algn="ctr">
                <a:spcBef>
                  <a:spcPts val="0"/>
                </a:spcBef>
                <a:spcAft>
                  <a:spcPts val="0"/>
                </a:spcAft>
                <a:buClr>
                  <a:schemeClr val="lt1"/>
                </a:buClr>
                <a:buSzPts val="1200"/>
              </a:pPr>
              <a:r>
                <a:rPr lang="en-US" sz="800" b="1" dirty="0">
                  <a:solidFill>
                    <a:schemeClr val="lt1"/>
                  </a:solidFill>
                  <a:latin typeface="Arial"/>
                  <a:cs typeface="Arial"/>
                  <a:sym typeface="Arial"/>
                </a:rPr>
                <a:t>12</a:t>
              </a:r>
              <a:endParaRPr lang="en-US" sz="800" dirty="0"/>
            </a:p>
          </p:txBody>
        </p:sp>
      </p:grpSp>
      <p:sp>
        <p:nvSpPr>
          <p:cNvPr id="47" name="Google Shape;117;p3">
            <a:extLst>
              <a:ext uri="{FF2B5EF4-FFF2-40B4-BE49-F238E27FC236}">
                <a16:creationId xmlns:a16="http://schemas.microsoft.com/office/drawing/2014/main" id="{D7799554-28FC-CAF3-7FAD-5F0EDEFE9F8E}"/>
              </a:ext>
            </a:extLst>
          </p:cNvPr>
          <p:cNvSpPr/>
          <p:nvPr/>
        </p:nvSpPr>
        <p:spPr>
          <a:xfrm>
            <a:off x="333727" y="2993854"/>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r>
              <a:rPr lang="en-US" sz="900" b="1" dirty="0">
                <a:solidFill>
                  <a:schemeClr val="lt1"/>
                </a:solidFill>
                <a:latin typeface="Arial"/>
                <a:cs typeface="Arial"/>
                <a:sym typeface="Arial"/>
              </a:rPr>
              <a:t>#</a:t>
            </a:r>
            <a:endParaRPr sz="1800" dirty="0"/>
          </a:p>
        </p:txBody>
      </p:sp>
      <p:grpSp>
        <p:nvGrpSpPr>
          <p:cNvPr id="48" name="Group 47">
            <a:extLst>
              <a:ext uri="{FF2B5EF4-FFF2-40B4-BE49-F238E27FC236}">
                <a16:creationId xmlns:a16="http://schemas.microsoft.com/office/drawing/2014/main" id="{3772F7EA-52E5-433F-B717-93B751A27C40}"/>
              </a:ext>
            </a:extLst>
          </p:cNvPr>
          <p:cNvGrpSpPr/>
          <p:nvPr/>
        </p:nvGrpSpPr>
        <p:grpSpPr>
          <a:xfrm>
            <a:off x="255269" y="3168078"/>
            <a:ext cx="313396" cy="215444"/>
            <a:chOff x="366483" y="5685850"/>
            <a:chExt cx="313396" cy="215444"/>
          </a:xfrm>
        </p:grpSpPr>
        <p:sp>
          <p:nvSpPr>
            <p:cNvPr id="49" name="Google Shape;117;p3">
              <a:extLst>
                <a:ext uri="{FF2B5EF4-FFF2-40B4-BE49-F238E27FC236}">
                  <a16:creationId xmlns:a16="http://schemas.microsoft.com/office/drawing/2014/main" id="{31D96372-D68D-A116-E3D4-36250E57AB16}"/>
                </a:ext>
              </a:extLst>
            </p:cNvPr>
            <p:cNvSpPr/>
            <p:nvPr/>
          </p:nvSpPr>
          <p:spPr>
            <a:xfrm>
              <a:off x="452366" y="57150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endParaRPr sz="1800" dirty="0"/>
            </a:p>
          </p:txBody>
        </p:sp>
        <p:sp>
          <p:nvSpPr>
            <p:cNvPr id="50" name="TextBox 49">
              <a:extLst>
                <a:ext uri="{FF2B5EF4-FFF2-40B4-BE49-F238E27FC236}">
                  <a16:creationId xmlns:a16="http://schemas.microsoft.com/office/drawing/2014/main" id="{261EBDDE-AE73-95B4-C6DA-324A4706AE5F}"/>
                </a:ext>
              </a:extLst>
            </p:cNvPr>
            <p:cNvSpPr txBox="1"/>
            <p:nvPr/>
          </p:nvSpPr>
          <p:spPr>
            <a:xfrm>
              <a:off x="366483" y="5685850"/>
              <a:ext cx="313396" cy="215444"/>
            </a:xfrm>
            <a:prstGeom prst="rect">
              <a:avLst/>
            </a:prstGeom>
            <a:noFill/>
          </p:spPr>
          <p:txBody>
            <a:bodyPr wrap="square">
              <a:spAutoFit/>
            </a:bodyPr>
            <a:lstStyle/>
            <a:p>
              <a:pPr algn="ctr">
                <a:spcBef>
                  <a:spcPts val="0"/>
                </a:spcBef>
                <a:spcAft>
                  <a:spcPts val="0"/>
                </a:spcAft>
                <a:buClr>
                  <a:schemeClr val="lt1"/>
                </a:buClr>
                <a:buSzPts val="1200"/>
              </a:pPr>
              <a:r>
                <a:rPr lang="en-US" sz="800" b="1" dirty="0">
                  <a:solidFill>
                    <a:schemeClr val="lt1"/>
                  </a:solidFill>
                  <a:latin typeface="Arial"/>
                  <a:cs typeface="Arial"/>
                  <a:sym typeface="Arial"/>
                </a:rPr>
                <a:t>#</a:t>
              </a:r>
              <a:endParaRPr lang="en-US" sz="800" dirty="0"/>
            </a:p>
          </p:txBody>
        </p:sp>
      </p:grpSp>
      <p:grpSp>
        <p:nvGrpSpPr>
          <p:cNvPr id="51" name="Group 50">
            <a:extLst>
              <a:ext uri="{FF2B5EF4-FFF2-40B4-BE49-F238E27FC236}">
                <a16:creationId xmlns:a16="http://schemas.microsoft.com/office/drawing/2014/main" id="{F01D6055-1C52-26FA-849C-96C12A63ECDC}"/>
              </a:ext>
            </a:extLst>
          </p:cNvPr>
          <p:cNvGrpSpPr/>
          <p:nvPr/>
        </p:nvGrpSpPr>
        <p:grpSpPr>
          <a:xfrm>
            <a:off x="252100" y="3386066"/>
            <a:ext cx="313396" cy="215444"/>
            <a:chOff x="366483" y="5685850"/>
            <a:chExt cx="313396" cy="215444"/>
          </a:xfrm>
        </p:grpSpPr>
        <p:sp>
          <p:nvSpPr>
            <p:cNvPr id="52" name="Google Shape;117;p3">
              <a:extLst>
                <a:ext uri="{FF2B5EF4-FFF2-40B4-BE49-F238E27FC236}">
                  <a16:creationId xmlns:a16="http://schemas.microsoft.com/office/drawing/2014/main" id="{A869C671-B748-5A7C-66E1-5E93E9C87868}"/>
                </a:ext>
              </a:extLst>
            </p:cNvPr>
            <p:cNvSpPr/>
            <p:nvPr/>
          </p:nvSpPr>
          <p:spPr>
            <a:xfrm>
              <a:off x="452366" y="57150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endParaRPr sz="1800" dirty="0"/>
            </a:p>
          </p:txBody>
        </p:sp>
        <p:sp>
          <p:nvSpPr>
            <p:cNvPr id="53" name="TextBox 52">
              <a:extLst>
                <a:ext uri="{FF2B5EF4-FFF2-40B4-BE49-F238E27FC236}">
                  <a16:creationId xmlns:a16="http://schemas.microsoft.com/office/drawing/2014/main" id="{E1FDAE3E-D3D2-98E3-6D1B-3BF401224CCA}"/>
                </a:ext>
              </a:extLst>
            </p:cNvPr>
            <p:cNvSpPr txBox="1"/>
            <p:nvPr/>
          </p:nvSpPr>
          <p:spPr>
            <a:xfrm>
              <a:off x="366483" y="5685850"/>
              <a:ext cx="313396" cy="215444"/>
            </a:xfrm>
            <a:prstGeom prst="rect">
              <a:avLst/>
            </a:prstGeom>
            <a:noFill/>
          </p:spPr>
          <p:txBody>
            <a:bodyPr wrap="square">
              <a:spAutoFit/>
            </a:bodyPr>
            <a:lstStyle/>
            <a:p>
              <a:pPr algn="ctr">
                <a:spcBef>
                  <a:spcPts val="0"/>
                </a:spcBef>
                <a:spcAft>
                  <a:spcPts val="0"/>
                </a:spcAft>
                <a:buClr>
                  <a:schemeClr val="lt1"/>
                </a:buClr>
                <a:buSzPts val="1200"/>
              </a:pPr>
              <a:r>
                <a:rPr lang="en-US" sz="800" b="1" dirty="0">
                  <a:solidFill>
                    <a:schemeClr val="lt1"/>
                  </a:solidFill>
                  <a:latin typeface="Arial"/>
                  <a:cs typeface="Arial"/>
                  <a:sym typeface="Arial"/>
                </a:rPr>
                <a:t>11</a:t>
              </a:r>
              <a:endParaRPr lang="en-US" sz="800" dirty="0"/>
            </a:p>
          </p:txBody>
        </p:sp>
      </p:grpSp>
      <p:grpSp>
        <p:nvGrpSpPr>
          <p:cNvPr id="54" name="Group 53">
            <a:extLst>
              <a:ext uri="{FF2B5EF4-FFF2-40B4-BE49-F238E27FC236}">
                <a16:creationId xmlns:a16="http://schemas.microsoft.com/office/drawing/2014/main" id="{864780DC-7D30-E5CF-B168-FB46B99DE9B5}"/>
              </a:ext>
            </a:extLst>
          </p:cNvPr>
          <p:cNvGrpSpPr/>
          <p:nvPr/>
        </p:nvGrpSpPr>
        <p:grpSpPr>
          <a:xfrm>
            <a:off x="5653312" y="3066126"/>
            <a:ext cx="313396" cy="215444"/>
            <a:chOff x="366483" y="5685850"/>
            <a:chExt cx="313396" cy="215444"/>
          </a:xfrm>
        </p:grpSpPr>
        <p:sp>
          <p:nvSpPr>
            <p:cNvPr id="55" name="Google Shape;117;p3">
              <a:extLst>
                <a:ext uri="{FF2B5EF4-FFF2-40B4-BE49-F238E27FC236}">
                  <a16:creationId xmlns:a16="http://schemas.microsoft.com/office/drawing/2014/main" id="{A87FAA9D-EF26-3B92-1128-14C816F960B4}"/>
                </a:ext>
              </a:extLst>
            </p:cNvPr>
            <p:cNvSpPr/>
            <p:nvPr/>
          </p:nvSpPr>
          <p:spPr>
            <a:xfrm>
              <a:off x="452366" y="5715000"/>
              <a:ext cx="152400" cy="152400"/>
            </a:xfrm>
            <a:prstGeom prst="ellipse">
              <a:avLst/>
            </a:prstGeom>
            <a:solidFill>
              <a:srgbClr val="FF2F92"/>
            </a:solidFill>
            <a:ln w="127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lt1"/>
                </a:buClr>
                <a:buSzPts val="1200"/>
              </a:pPr>
              <a:endParaRPr sz="1800" dirty="0"/>
            </a:p>
          </p:txBody>
        </p:sp>
        <p:sp>
          <p:nvSpPr>
            <p:cNvPr id="56" name="TextBox 55">
              <a:extLst>
                <a:ext uri="{FF2B5EF4-FFF2-40B4-BE49-F238E27FC236}">
                  <a16:creationId xmlns:a16="http://schemas.microsoft.com/office/drawing/2014/main" id="{10BC3A0C-07C2-F66D-DF05-97116FD79CD9}"/>
                </a:ext>
              </a:extLst>
            </p:cNvPr>
            <p:cNvSpPr txBox="1"/>
            <p:nvPr/>
          </p:nvSpPr>
          <p:spPr>
            <a:xfrm>
              <a:off x="366483" y="5685850"/>
              <a:ext cx="313396" cy="215444"/>
            </a:xfrm>
            <a:prstGeom prst="rect">
              <a:avLst/>
            </a:prstGeom>
            <a:noFill/>
          </p:spPr>
          <p:txBody>
            <a:bodyPr wrap="square">
              <a:spAutoFit/>
            </a:bodyPr>
            <a:lstStyle/>
            <a:p>
              <a:pPr algn="ctr">
                <a:spcBef>
                  <a:spcPts val="0"/>
                </a:spcBef>
                <a:spcAft>
                  <a:spcPts val="0"/>
                </a:spcAft>
                <a:buClr>
                  <a:schemeClr val="lt1"/>
                </a:buClr>
                <a:buSzPts val="1200"/>
              </a:pPr>
              <a:r>
                <a:rPr lang="en-US" sz="800" b="1" dirty="0">
                  <a:solidFill>
                    <a:schemeClr val="lt1"/>
                  </a:solidFill>
                  <a:latin typeface="Arial"/>
                  <a:cs typeface="Arial"/>
                  <a:sym typeface="Arial"/>
                </a:rPr>
                <a:t>11</a:t>
              </a:r>
              <a:endParaRPr lang="en-US" sz="800" dirty="0"/>
            </a:p>
          </p:txBody>
        </p:sp>
      </p:grpSp>
      <p:pic>
        <p:nvPicPr>
          <p:cNvPr id="57" name="Picture 2" descr="Flag of the United States - Wikipedia">
            <a:extLst>
              <a:ext uri="{FF2B5EF4-FFF2-40B4-BE49-F238E27FC236}">
                <a16:creationId xmlns:a16="http://schemas.microsoft.com/office/drawing/2014/main" id="{87587E23-FD3F-8CAA-BF76-146C0B4F8748}"/>
              </a:ext>
            </a:extLst>
          </p:cNvPr>
          <p:cNvPicPr>
            <a:picLocks noChangeAspect="1" noChangeArrowheads="1"/>
          </p:cNvPicPr>
          <p:nvPr/>
        </p:nvPicPr>
        <p:blipFill>
          <a:blip r:embed="rId3" cstate="print">
            <a:alphaModFix amt="17000"/>
            <a:extLst>
              <a:ext uri="{28A0092B-C50C-407E-A947-70E740481C1C}">
                <a14:useLocalDpi xmlns:a14="http://schemas.microsoft.com/office/drawing/2010/main" val="0"/>
              </a:ext>
            </a:extLst>
          </a:blip>
          <a:srcRect/>
          <a:stretch>
            <a:fillRect/>
          </a:stretch>
        </p:blipFill>
        <p:spPr bwMode="auto">
          <a:xfrm>
            <a:off x="119129" y="2085168"/>
            <a:ext cx="2819400" cy="843023"/>
          </a:xfrm>
          <a:prstGeom prst="rect">
            <a:avLst/>
          </a:prstGeom>
          <a:solidFill>
            <a:schemeClr val="bg1">
              <a:alpha val="24575"/>
            </a:schemeClr>
          </a:solidFill>
        </p:spPr>
      </p:pic>
      <p:pic>
        <p:nvPicPr>
          <p:cNvPr id="58" name="Picture 2" descr="Flag of the United States - Wikipedia">
            <a:extLst>
              <a:ext uri="{FF2B5EF4-FFF2-40B4-BE49-F238E27FC236}">
                <a16:creationId xmlns:a16="http://schemas.microsoft.com/office/drawing/2014/main" id="{EFB9DAD4-C527-61DC-B117-16707C7AF88C}"/>
              </a:ext>
            </a:extLst>
          </p:cNvPr>
          <p:cNvPicPr>
            <a:picLocks noChangeAspect="1" noChangeArrowheads="1"/>
          </p:cNvPicPr>
          <p:nvPr/>
        </p:nvPicPr>
        <p:blipFill>
          <a:blip r:embed="rId3" cstate="print">
            <a:alphaModFix amt="41000"/>
            <a:extLst>
              <a:ext uri="{28A0092B-C50C-407E-A947-70E740481C1C}">
                <a14:useLocalDpi xmlns:a14="http://schemas.microsoft.com/office/drawing/2010/main" val="0"/>
              </a:ext>
            </a:extLst>
          </a:blip>
          <a:srcRect/>
          <a:stretch>
            <a:fillRect/>
          </a:stretch>
        </p:blipFill>
        <p:spPr bwMode="auto">
          <a:xfrm rot="20495782">
            <a:off x="5813902" y="4316973"/>
            <a:ext cx="1288354" cy="660466"/>
          </a:xfrm>
          <a:prstGeom prst="rect">
            <a:avLst/>
          </a:prstGeom>
          <a:solidFill>
            <a:schemeClr val="bg1">
              <a:alpha val="24575"/>
            </a:schemeClr>
          </a:solidFill>
        </p:spPr>
      </p:pic>
      <p:sp>
        <p:nvSpPr>
          <p:cNvPr id="60" name="TextBox 59">
            <a:extLst>
              <a:ext uri="{FF2B5EF4-FFF2-40B4-BE49-F238E27FC236}">
                <a16:creationId xmlns:a16="http://schemas.microsoft.com/office/drawing/2014/main" id="{206038E6-68EF-8066-2274-F2E668946569}"/>
              </a:ext>
            </a:extLst>
          </p:cNvPr>
          <p:cNvSpPr txBox="1"/>
          <p:nvPr/>
        </p:nvSpPr>
        <p:spPr>
          <a:xfrm>
            <a:off x="225431" y="3892757"/>
            <a:ext cx="3168721" cy="1405513"/>
          </a:xfrm>
          <a:prstGeom prst="rect">
            <a:avLst/>
          </a:prstGeom>
          <a:noFill/>
        </p:spPr>
        <p:txBody>
          <a:bodyPr wrap="square">
            <a:spAutoFit/>
          </a:bodyPr>
          <a:lstStyle/>
          <a:p>
            <a:pPr>
              <a:spcBef>
                <a:spcPts val="0"/>
              </a:spcBef>
              <a:spcAft>
                <a:spcPts val="200"/>
              </a:spcAft>
              <a:tabLst>
                <a:tab pos="109538" algn="l"/>
              </a:tabLst>
            </a:pPr>
            <a:r>
              <a:rPr lang="en-US" sz="1100" dirty="0">
                <a:solidFill>
                  <a:schemeClr val="dk1"/>
                </a:solidFill>
                <a:latin typeface="Arial" panose="020B0604020202020204" pitchFamily="34" charset="0"/>
                <a:cs typeface="Arial" panose="020B0604020202020204" pitchFamily="34" charset="0"/>
                <a:sym typeface="Calibri"/>
              </a:rPr>
              <a:t>NOTES:</a:t>
            </a:r>
          </a:p>
          <a:p>
            <a:pPr>
              <a:spcBef>
                <a:spcPts val="0"/>
              </a:spcBef>
              <a:spcAft>
                <a:spcPts val="200"/>
              </a:spcAft>
              <a:tabLst>
                <a:tab pos="109538" algn="l"/>
              </a:tabLst>
            </a:pPr>
            <a:r>
              <a:rPr lang="en-US" sz="1100" dirty="0">
                <a:solidFill>
                  <a:schemeClr val="dk1"/>
                </a:solidFill>
                <a:latin typeface="Arial" panose="020B0604020202020204" pitchFamily="34" charset="0"/>
                <a:cs typeface="Arial" panose="020B0604020202020204" pitchFamily="34" charset="0"/>
                <a:sym typeface="Calibri"/>
              </a:rPr>
              <a:t>- 	no laundry facilities</a:t>
            </a:r>
          </a:p>
          <a:p>
            <a:pPr>
              <a:spcBef>
                <a:spcPts val="0"/>
              </a:spcBef>
              <a:spcAft>
                <a:spcPts val="200"/>
              </a:spcAft>
              <a:tabLst>
                <a:tab pos="109538" algn="l"/>
              </a:tabLst>
            </a:pPr>
            <a:r>
              <a:rPr lang="en-US" sz="1100" dirty="0">
                <a:solidFill>
                  <a:schemeClr val="dk1"/>
                </a:solidFill>
                <a:latin typeface="Arial" panose="020B0604020202020204" pitchFamily="34" charset="0"/>
                <a:cs typeface="Arial" panose="020B0604020202020204" pitchFamily="34" charset="0"/>
                <a:sym typeface="Calibri"/>
              </a:rPr>
              <a:t>- 	no ATM for cash, beer tent ATM is for 	food/beer tokens</a:t>
            </a:r>
          </a:p>
          <a:p>
            <a:pPr>
              <a:spcBef>
                <a:spcPts val="0"/>
              </a:spcBef>
              <a:spcAft>
                <a:spcPts val="200"/>
              </a:spcAft>
              <a:tabLst>
                <a:tab pos="109538" algn="l"/>
              </a:tabLst>
            </a:pPr>
            <a:r>
              <a:rPr lang="en-US" sz="1100" dirty="0">
                <a:solidFill>
                  <a:schemeClr val="dk1"/>
                </a:solidFill>
                <a:latin typeface="Arial" panose="020B0604020202020204" pitchFamily="34" charset="0"/>
                <a:cs typeface="Arial" panose="020B0604020202020204" pitchFamily="34" charset="0"/>
                <a:sym typeface="Calibri"/>
              </a:rPr>
              <a:t>-	lights-out ca. 2100</a:t>
            </a:r>
          </a:p>
          <a:p>
            <a:pPr>
              <a:spcBef>
                <a:spcPts val="0"/>
              </a:spcBef>
              <a:spcAft>
                <a:spcPts val="200"/>
              </a:spcAft>
              <a:tabLst>
                <a:tab pos="109538" algn="l"/>
              </a:tabLst>
            </a:pPr>
            <a:r>
              <a:rPr lang="en-US" sz="1100" dirty="0">
                <a:solidFill>
                  <a:schemeClr val="dk1"/>
                </a:solidFill>
                <a:latin typeface="Arial" panose="020B0604020202020204" pitchFamily="34" charset="0"/>
                <a:cs typeface="Arial" panose="020B0604020202020204" pitchFamily="34" charset="0"/>
                <a:sym typeface="Calibri"/>
              </a:rPr>
              <a:t>- 	garbage dumpsters on-site – </a:t>
            </a:r>
            <a:r>
              <a:rPr lang="en-US" sz="1100" u="sng" dirty="0">
                <a:solidFill>
                  <a:schemeClr val="dk1"/>
                </a:solidFill>
                <a:latin typeface="Arial" panose="020B0604020202020204" pitchFamily="34" charset="0"/>
                <a:cs typeface="Arial" panose="020B0604020202020204" pitchFamily="34" charset="0"/>
                <a:sym typeface="Calibri"/>
              </a:rPr>
              <a:t>use them.</a:t>
            </a:r>
          </a:p>
          <a:p>
            <a:pPr>
              <a:spcBef>
                <a:spcPts val="0"/>
              </a:spcBef>
              <a:spcAft>
                <a:spcPts val="200"/>
              </a:spcAft>
              <a:tabLst>
                <a:tab pos="109538" algn="l"/>
              </a:tabLst>
            </a:pPr>
            <a:r>
              <a:rPr lang="en-US" sz="1100" dirty="0">
                <a:solidFill>
                  <a:schemeClr val="dk1"/>
                </a:solidFill>
                <a:latin typeface="Arial" panose="020B0604020202020204" pitchFamily="34" charset="0"/>
                <a:cs typeface="Arial" panose="020B0604020202020204" pitchFamily="34" charset="0"/>
                <a:sym typeface="Calibri"/>
              </a:rPr>
              <a:t>-	I SAY AGAIN: KEEP YOUR AREA CLEAN</a:t>
            </a:r>
            <a:endParaRPr lang="en-US" sz="11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D8CBF39-59D8-2DFF-68B2-0F519D346A16}"/>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178005076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1084704"/>
            <a:ext cx="8458200" cy="253916"/>
          </a:xfrm>
          <a:prstGeom prst="rect">
            <a:avLst/>
          </a:prstGeom>
          <a:solidFill>
            <a:schemeClr val="bg1"/>
          </a:solidFill>
          <a:ln>
            <a:solidFill>
              <a:schemeClr val="bg1"/>
            </a:solidFill>
          </a:ln>
        </p:spPr>
        <p:txBody>
          <a:bodyPr wrap="square" lIns="68580" tIns="68580" rIns="0" bIns="0" rtlCol="0">
            <a:spAutoFit/>
          </a:bodyPr>
          <a:lstStyle/>
          <a:p>
            <a:pPr defTabSz="685800">
              <a:defRPr/>
            </a:pPr>
            <a:endParaRPr lang="en-US" sz="1200" dirty="0">
              <a:solidFill>
                <a:srgbClr val="000000"/>
              </a:solidFill>
              <a:latin typeface="Arial"/>
            </a:endParaRPr>
          </a:p>
        </p:txBody>
      </p:sp>
      <p:sp>
        <p:nvSpPr>
          <p:cNvPr id="2" name="Title 2">
            <a:extLst>
              <a:ext uri="{FF2B5EF4-FFF2-40B4-BE49-F238E27FC236}">
                <a16:creationId xmlns:a16="http://schemas.microsoft.com/office/drawing/2014/main" id="{2C5B9AA2-AE28-EAC0-B0E2-9A42BFFF9CA7}"/>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2. Camp </a:t>
            </a:r>
            <a:r>
              <a:rPr lang="en-US" dirty="0" err="1">
                <a:solidFill>
                  <a:srgbClr val="000000"/>
                </a:solidFill>
                <a:latin typeface="Arial" pitchFamily="34" charset="0"/>
                <a:cs typeface="Arial" pitchFamily="34" charset="0"/>
              </a:rPr>
              <a:t>Heumensoord</a:t>
            </a:r>
            <a:endParaRPr lang="en-US" dirty="0">
              <a:solidFill>
                <a:srgbClr val="0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72D3F66F-DFD7-752A-9A0A-BCAB30E91969}"/>
              </a:ext>
            </a:extLst>
          </p:cNvPr>
          <p:cNvSpPr txBox="1"/>
          <p:nvPr/>
        </p:nvSpPr>
        <p:spPr>
          <a:xfrm>
            <a:off x="457200" y="990600"/>
            <a:ext cx="3032761" cy="5655394"/>
          </a:xfrm>
          <a:prstGeom prst="rect">
            <a:avLst/>
          </a:prstGeom>
          <a:noFill/>
          <a:ln>
            <a:noFill/>
          </a:ln>
        </p:spPr>
        <p:txBody>
          <a:bodyPr wrap="square" lIns="68580" tIns="68580" rIns="0" bIns="0" rtlCol="0">
            <a:spAutoFit/>
          </a:bodyPr>
          <a:lstStyle/>
          <a:p>
            <a:pPr defTabSz="685800">
              <a:defRPr/>
            </a:pPr>
            <a:r>
              <a:rPr lang="en-US" sz="1100" dirty="0">
                <a:solidFill>
                  <a:srgbClr val="000000"/>
                </a:solidFill>
                <a:latin typeface="Arial"/>
              </a:rPr>
              <a:t>2.4. ”Sustainment Load” Packing List</a:t>
            </a:r>
          </a:p>
          <a:p>
            <a:pPr defTabSz="685800">
              <a:defRPr/>
            </a:pPr>
            <a:endParaRPr lang="en-US" sz="1100" dirty="0">
              <a:solidFill>
                <a:srgbClr val="000000"/>
              </a:solidFill>
              <a:latin typeface="Arial"/>
            </a:endParaRPr>
          </a:p>
          <a:p>
            <a:pPr defTabSz="685800">
              <a:defRPr/>
            </a:pPr>
            <a:r>
              <a:rPr lang="en-US" sz="1100" dirty="0">
                <a:solidFill>
                  <a:srgbClr val="000000"/>
                </a:solidFill>
                <a:latin typeface="Arial"/>
              </a:rPr>
              <a:t>Necessities</a:t>
            </a:r>
          </a:p>
          <a:p>
            <a:pPr defTabSz="685800">
              <a:tabLst>
                <a:tab pos="109538" algn="l"/>
              </a:tabLst>
              <a:defRPr/>
            </a:pPr>
            <a:r>
              <a:rPr lang="en-US" sz="1100" dirty="0">
                <a:solidFill>
                  <a:srgbClr val="000000"/>
                </a:solidFill>
                <a:latin typeface="Arial"/>
              </a:rPr>
              <a:t>-	sleep system</a:t>
            </a:r>
          </a:p>
          <a:p>
            <a:pPr defTabSz="685800">
              <a:tabLst>
                <a:tab pos="109538" algn="l"/>
              </a:tabLst>
              <a:defRPr/>
            </a:pPr>
            <a:r>
              <a:rPr lang="en-US" sz="1100" dirty="0">
                <a:solidFill>
                  <a:srgbClr val="000000"/>
                </a:solidFill>
                <a:latin typeface="Arial"/>
              </a:rPr>
              <a:t>-	toiletries</a:t>
            </a:r>
          </a:p>
          <a:p>
            <a:pPr defTabSz="685800">
              <a:tabLst>
                <a:tab pos="109538" algn="l"/>
              </a:tabLst>
              <a:defRPr/>
            </a:pPr>
            <a:r>
              <a:rPr lang="en-US" sz="1100" dirty="0">
                <a:solidFill>
                  <a:srgbClr val="000000"/>
                </a:solidFill>
                <a:latin typeface="Arial"/>
              </a:rPr>
              <a:t>-	2x bath towels</a:t>
            </a:r>
          </a:p>
          <a:p>
            <a:pPr defTabSz="685800">
              <a:tabLst>
                <a:tab pos="109538" algn="l"/>
              </a:tabLst>
              <a:defRPr/>
            </a:pPr>
            <a:r>
              <a:rPr lang="en-US" sz="1100" dirty="0">
                <a:solidFill>
                  <a:srgbClr val="000000"/>
                </a:solidFill>
                <a:latin typeface="Arial"/>
              </a:rPr>
              <a:t>-	shower shoes</a:t>
            </a:r>
          </a:p>
          <a:p>
            <a:pPr defTabSz="685800">
              <a:tabLst>
                <a:tab pos="109538" algn="l"/>
              </a:tabLst>
              <a:defRPr/>
            </a:pPr>
            <a:r>
              <a:rPr lang="en-US" sz="1100" dirty="0">
                <a:solidFill>
                  <a:srgbClr val="000000"/>
                </a:solidFill>
                <a:latin typeface="Arial"/>
              </a:rPr>
              <a:t>-	1x casual clothes with shoes</a:t>
            </a:r>
          </a:p>
          <a:p>
            <a:pPr defTabSz="685800">
              <a:tabLst>
                <a:tab pos="109538" algn="l"/>
              </a:tabLst>
              <a:defRPr/>
            </a:pPr>
            <a:r>
              <a:rPr lang="en-US" sz="1100" dirty="0">
                <a:solidFill>
                  <a:srgbClr val="000000"/>
                </a:solidFill>
                <a:latin typeface="Arial"/>
              </a:rPr>
              <a:t>-	1x sport clothes </a:t>
            </a:r>
            <a:r>
              <a:rPr lang="en-US" sz="1100" i="1" dirty="0">
                <a:solidFill>
                  <a:srgbClr val="000000"/>
                </a:solidFill>
                <a:latin typeface="Arial"/>
              </a:rPr>
              <a:t>with running shoes</a:t>
            </a:r>
          </a:p>
          <a:p>
            <a:pPr defTabSz="685800">
              <a:tabLst>
                <a:tab pos="109538" algn="l"/>
              </a:tabLst>
              <a:defRPr/>
            </a:pPr>
            <a:r>
              <a:rPr lang="en-US" sz="1100" dirty="0">
                <a:solidFill>
                  <a:srgbClr val="000000"/>
                </a:solidFill>
                <a:latin typeface="Arial"/>
              </a:rPr>
              <a:t>-	head lamp</a:t>
            </a:r>
          </a:p>
          <a:p>
            <a:pPr defTabSz="685800">
              <a:tabLst>
                <a:tab pos="109538" algn="l"/>
              </a:tabLst>
              <a:defRPr/>
            </a:pPr>
            <a:endParaRPr lang="en-US" sz="1100" dirty="0">
              <a:solidFill>
                <a:srgbClr val="000000"/>
              </a:solidFill>
              <a:latin typeface="Arial"/>
            </a:endParaRPr>
          </a:p>
          <a:p>
            <a:pPr defTabSz="685800">
              <a:tabLst>
                <a:tab pos="109538" algn="l"/>
              </a:tabLst>
              <a:defRPr/>
            </a:pPr>
            <a:r>
              <a:rPr lang="en-US" sz="1100" dirty="0">
                <a:solidFill>
                  <a:srgbClr val="000000"/>
                </a:solidFill>
                <a:latin typeface="Arial"/>
              </a:rPr>
              <a:t>For personal bunk space</a:t>
            </a:r>
          </a:p>
          <a:p>
            <a:pPr defTabSz="685800">
              <a:tabLst>
                <a:tab pos="109538" algn="l"/>
              </a:tabLst>
              <a:defRPr/>
            </a:pPr>
            <a:r>
              <a:rPr lang="en-US" sz="1100" dirty="0">
                <a:solidFill>
                  <a:srgbClr val="000000"/>
                </a:solidFill>
                <a:latin typeface="Arial"/>
              </a:rPr>
              <a:t>-	stuff sacks with carabiners for hanging</a:t>
            </a:r>
          </a:p>
          <a:p>
            <a:pPr defTabSz="685800">
              <a:tabLst>
                <a:tab pos="109538" algn="l"/>
              </a:tabLst>
              <a:defRPr/>
            </a:pPr>
            <a:r>
              <a:rPr lang="en-US" sz="1100" dirty="0">
                <a:solidFill>
                  <a:srgbClr val="000000"/>
                </a:solidFill>
                <a:latin typeface="Arial"/>
              </a:rPr>
              <a:t>-	laundry bag(s)</a:t>
            </a:r>
          </a:p>
          <a:p>
            <a:pPr defTabSz="685800">
              <a:tabLst>
                <a:tab pos="109538" algn="l"/>
              </a:tabLst>
              <a:defRPr/>
            </a:pPr>
            <a:r>
              <a:rPr lang="en-US" sz="1100" dirty="0">
                <a:solidFill>
                  <a:srgbClr val="000000"/>
                </a:solidFill>
                <a:latin typeface="Arial"/>
              </a:rPr>
              <a:t>-	bungee or 550 cord</a:t>
            </a:r>
          </a:p>
          <a:p>
            <a:pPr defTabSz="685800">
              <a:tabLst>
                <a:tab pos="109538" algn="l"/>
              </a:tabLst>
              <a:defRPr/>
            </a:pPr>
            <a:r>
              <a:rPr lang="en-US" sz="1100" dirty="0">
                <a:solidFill>
                  <a:srgbClr val="000000"/>
                </a:solidFill>
                <a:latin typeface="Arial"/>
              </a:rPr>
              <a:t>-	coat hangars and/or clothing clips (laundry 	space is limited, so be efficient)</a:t>
            </a:r>
          </a:p>
          <a:p>
            <a:pPr defTabSz="685800">
              <a:tabLst>
                <a:tab pos="109538" algn="l"/>
              </a:tabLst>
              <a:defRPr/>
            </a:pPr>
            <a:endParaRPr lang="en-US" sz="1100" dirty="0">
              <a:solidFill>
                <a:srgbClr val="000000"/>
              </a:solidFill>
              <a:latin typeface="Arial"/>
            </a:endParaRPr>
          </a:p>
          <a:p>
            <a:pPr defTabSz="685800">
              <a:tabLst>
                <a:tab pos="109538" algn="l"/>
              </a:tabLst>
              <a:defRPr/>
            </a:pPr>
            <a:r>
              <a:rPr lang="en-US" sz="1100" dirty="0">
                <a:solidFill>
                  <a:srgbClr val="000000"/>
                </a:solidFill>
                <a:latin typeface="Arial"/>
              </a:rPr>
              <a:t>Highly Recommended</a:t>
            </a:r>
          </a:p>
          <a:p>
            <a:pPr defTabSz="685800">
              <a:tabLst>
                <a:tab pos="109538" algn="l"/>
              </a:tabLst>
              <a:defRPr/>
            </a:pPr>
            <a:r>
              <a:rPr lang="en-US" sz="1100" dirty="0">
                <a:solidFill>
                  <a:srgbClr val="000000"/>
                </a:solidFill>
                <a:latin typeface="Arial"/>
              </a:rPr>
              <a:t>-	1x “recovery” shoes - old house or</a:t>
            </a:r>
          </a:p>
          <a:p>
            <a:pPr defTabSz="685800">
              <a:tabLst>
                <a:tab pos="109538" algn="l"/>
              </a:tabLst>
              <a:defRPr/>
            </a:pPr>
            <a:r>
              <a:rPr lang="en-US" sz="1100" dirty="0">
                <a:solidFill>
                  <a:srgbClr val="000000"/>
                </a:solidFill>
                <a:latin typeface="Arial"/>
              </a:rPr>
              <a:t>	gym shoes - something airy, dry, comfy</a:t>
            </a:r>
          </a:p>
          <a:p>
            <a:pPr defTabSz="685800">
              <a:tabLst>
                <a:tab pos="109538" algn="l"/>
              </a:tabLst>
              <a:defRPr/>
            </a:pPr>
            <a:r>
              <a:rPr lang="en-US" sz="1100" dirty="0">
                <a:solidFill>
                  <a:srgbClr val="000000"/>
                </a:solidFill>
                <a:latin typeface="Arial"/>
              </a:rPr>
              <a:t>-	4x full uniform</a:t>
            </a:r>
          </a:p>
          <a:p>
            <a:pPr defTabSz="685800">
              <a:tabLst>
                <a:tab pos="109538" algn="l"/>
              </a:tabLst>
              <a:defRPr/>
            </a:pPr>
            <a:endParaRPr lang="en-US" sz="1100" dirty="0">
              <a:solidFill>
                <a:srgbClr val="000000"/>
              </a:solidFill>
              <a:latin typeface="Arial"/>
            </a:endParaRPr>
          </a:p>
          <a:p>
            <a:pPr defTabSz="685800">
              <a:tabLst>
                <a:tab pos="109538" algn="l"/>
              </a:tabLst>
              <a:defRPr/>
            </a:pPr>
            <a:r>
              <a:rPr lang="en-US" sz="1100" dirty="0">
                <a:solidFill>
                  <a:srgbClr val="000000"/>
                </a:solidFill>
                <a:latin typeface="Arial"/>
              </a:rPr>
              <a:t>Common utility</a:t>
            </a:r>
          </a:p>
          <a:p>
            <a:pPr defTabSz="685800">
              <a:tabLst>
                <a:tab pos="109538" algn="l"/>
              </a:tabLst>
              <a:defRPr/>
            </a:pPr>
            <a:r>
              <a:rPr lang="en-US" sz="1100" dirty="0">
                <a:solidFill>
                  <a:srgbClr val="000000"/>
                </a:solidFill>
                <a:latin typeface="Arial"/>
              </a:rPr>
              <a:t>-	trash bags: remembered last, wanted first</a:t>
            </a:r>
          </a:p>
          <a:p>
            <a:pPr defTabSz="685800">
              <a:tabLst>
                <a:tab pos="109538" algn="l"/>
              </a:tabLst>
              <a:defRPr/>
            </a:pPr>
            <a:r>
              <a:rPr lang="en-US" sz="1100" dirty="0">
                <a:solidFill>
                  <a:srgbClr val="000000"/>
                </a:solidFill>
                <a:latin typeface="Arial"/>
              </a:rPr>
              <a:t>-	large pool for foot bath (w/ Epsom salt)</a:t>
            </a:r>
          </a:p>
          <a:p>
            <a:pPr defTabSz="685800">
              <a:tabLst>
                <a:tab pos="109538" algn="l"/>
              </a:tabLst>
              <a:defRPr/>
            </a:pPr>
            <a:r>
              <a:rPr lang="en-US" sz="1100" dirty="0">
                <a:solidFill>
                  <a:srgbClr val="000000"/>
                </a:solidFill>
                <a:latin typeface="Arial"/>
              </a:rPr>
              <a:t>-	bed sheet to screen hallway door</a:t>
            </a:r>
          </a:p>
          <a:p>
            <a:pPr defTabSz="685800">
              <a:tabLst>
                <a:tab pos="109538" algn="l"/>
              </a:tabLst>
              <a:defRPr/>
            </a:pPr>
            <a:r>
              <a:rPr lang="en-US" sz="1100" dirty="0">
                <a:solidFill>
                  <a:srgbClr val="000000"/>
                </a:solidFill>
                <a:latin typeface="Arial"/>
              </a:rPr>
              <a:t>-	foam roller for shin/back stretching</a:t>
            </a:r>
          </a:p>
          <a:p>
            <a:pPr defTabSz="685800">
              <a:tabLst>
                <a:tab pos="109538" algn="l"/>
              </a:tabLst>
              <a:defRPr/>
            </a:pPr>
            <a:endParaRPr lang="en-US" sz="1100" dirty="0">
              <a:solidFill>
                <a:srgbClr val="000000"/>
              </a:solidFill>
              <a:latin typeface="Arial"/>
            </a:endParaRPr>
          </a:p>
          <a:p>
            <a:pPr defTabSz="685800">
              <a:tabLst>
                <a:tab pos="109538" algn="l"/>
              </a:tabLst>
              <a:defRPr/>
            </a:pPr>
            <a:r>
              <a:rPr lang="en-US" sz="1100" dirty="0">
                <a:solidFill>
                  <a:srgbClr val="000000"/>
                </a:solidFill>
                <a:latin typeface="Arial"/>
              </a:rPr>
              <a:t>Sundries</a:t>
            </a:r>
          </a:p>
          <a:p>
            <a:pPr defTabSz="685800">
              <a:tabLst>
                <a:tab pos="109538" algn="l"/>
              </a:tabLst>
              <a:defRPr/>
            </a:pPr>
            <a:r>
              <a:rPr lang="en-US" sz="1100" dirty="0">
                <a:solidFill>
                  <a:srgbClr val="000000"/>
                </a:solidFill>
                <a:latin typeface="Arial"/>
              </a:rPr>
              <a:t>-	trade items – uniforms, flags, patches, etc.</a:t>
            </a:r>
          </a:p>
          <a:p>
            <a:pPr defTabSz="685800">
              <a:tabLst>
                <a:tab pos="109538" algn="l"/>
              </a:tabLst>
              <a:defRPr/>
            </a:pPr>
            <a:r>
              <a:rPr lang="en-US" sz="1100" dirty="0">
                <a:solidFill>
                  <a:srgbClr val="000000"/>
                </a:solidFill>
                <a:latin typeface="Arial"/>
              </a:rPr>
              <a:t>-	field chair</a:t>
            </a:r>
          </a:p>
        </p:txBody>
      </p:sp>
      <p:sp>
        <p:nvSpPr>
          <p:cNvPr id="6" name="Google Shape;131;p4">
            <a:extLst>
              <a:ext uri="{FF2B5EF4-FFF2-40B4-BE49-F238E27FC236}">
                <a16:creationId xmlns:a16="http://schemas.microsoft.com/office/drawing/2014/main" id="{5A31867C-0C3B-7C45-7E41-5B5CF164B8DF}"/>
              </a:ext>
            </a:extLst>
          </p:cNvPr>
          <p:cNvSpPr txBox="1"/>
          <p:nvPr/>
        </p:nvSpPr>
        <p:spPr>
          <a:xfrm>
            <a:off x="2778322" y="1338620"/>
            <a:ext cx="6324600"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Arial" panose="020B0604020202020204" pitchFamily="34" charset="0"/>
                <a:ea typeface="Calibri"/>
                <a:cs typeface="Arial" panose="020B0604020202020204" pitchFamily="34" charset="0"/>
                <a:sym typeface="Calibri"/>
              </a:rPr>
              <a:t>Shelter is provided everyday; barracks are erected with bunk beds. The Rooms are separated by teams and are co-ed. Some bays are female-only. There is strong Wi-Fi signal throughout the camp. Showers, latrines with running water and sinks are provided on camp for personal hygiene.</a:t>
            </a:r>
          </a:p>
          <a:p>
            <a:pPr marL="0" marR="0" lvl="0" indent="0" algn="l" rtl="0">
              <a:spcBef>
                <a:spcPts val="0"/>
              </a:spcBef>
              <a:spcAft>
                <a:spcPts val="0"/>
              </a:spcAft>
              <a:buNone/>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1100" dirty="0">
                <a:solidFill>
                  <a:schemeClr val="dk1"/>
                </a:solidFill>
                <a:latin typeface="Arial" panose="020B0604020202020204" pitchFamily="34" charset="0"/>
                <a:ea typeface="Calibri"/>
                <a:cs typeface="Arial" panose="020B0604020202020204" pitchFamily="34" charset="0"/>
                <a:sym typeface="Calibri"/>
              </a:rPr>
              <a:t> </a:t>
            </a:r>
            <a:r>
              <a:rPr lang="en-US" sz="1100" b="1" u="sng" dirty="0">
                <a:solidFill>
                  <a:schemeClr val="dk1"/>
                </a:solidFill>
                <a:latin typeface="Arial" panose="020B0604020202020204" pitchFamily="34" charset="0"/>
                <a:ea typeface="Calibri"/>
                <a:cs typeface="Arial" panose="020B0604020202020204" pitchFamily="34" charset="0"/>
                <a:sym typeface="Calibri"/>
              </a:rPr>
              <a:t>You will need to bring a sleeping bag, pillow and toiletries.  Everything else is taken care of.</a:t>
            </a:r>
          </a:p>
        </p:txBody>
      </p:sp>
      <p:sp>
        <p:nvSpPr>
          <p:cNvPr id="7" name="Google Shape;132;p4">
            <a:extLst>
              <a:ext uri="{FF2B5EF4-FFF2-40B4-BE49-F238E27FC236}">
                <a16:creationId xmlns:a16="http://schemas.microsoft.com/office/drawing/2014/main" id="{58491FC2-E2AC-F2E9-C03D-515676E6DAFC}"/>
              </a:ext>
            </a:extLst>
          </p:cNvPr>
          <p:cNvSpPr txBox="1"/>
          <p:nvPr/>
        </p:nvSpPr>
        <p:spPr>
          <a:xfrm>
            <a:off x="4244341" y="846177"/>
            <a:ext cx="2819400" cy="49244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ct val="100000"/>
              <a:buFont typeface="Arial"/>
              <a:buNone/>
            </a:pPr>
            <a:r>
              <a:rPr lang="en-US" sz="1100" b="1" dirty="0">
                <a:solidFill>
                  <a:schemeClr val="dk1"/>
                </a:solidFill>
                <a:latin typeface="Arial" panose="020B0604020202020204" pitchFamily="34" charset="0"/>
                <a:ea typeface="Arial"/>
                <a:cs typeface="Arial" panose="020B0604020202020204" pitchFamily="34" charset="0"/>
                <a:sym typeface="Arial"/>
              </a:rPr>
              <a:t>Bunk Set-up</a:t>
            </a:r>
            <a:endParaRPr sz="1100" dirty="0">
              <a:latin typeface="Arial" panose="020B0604020202020204" pitchFamily="34" charset="0"/>
              <a:cs typeface="Arial" panose="020B0604020202020204" pitchFamily="34" charset="0"/>
            </a:endParaRPr>
          </a:p>
        </p:txBody>
      </p:sp>
      <p:pic>
        <p:nvPicPr>
          <p:cNvPr id="8" name="Google Shape;136;p4">
            <a:extLst>
              <a:ext uri="{FF2B5EF4-FFF2-40B4-BE49-F238E27FC236}">
                <a16:creationId xmlns:a16="http://schemas.microsoft.com/office/drawing/2014/main" id="{D8AEAF6B-1128-E53D-C86A-01BA600370B2}"/>
              </a:ext>
            </a:extLst>
          </p:cNvPr>
          <p:cNvPicPr preferRelativeResize="0"/>
          <p:nvPr/>
        </p:nvPicPr>
        <p:blipFill rotWithShape="1">
          <a:blip r:embed="rId2">
            <a:alphaModFix/>
          </a:blip>
          <a:srcRect/>
          <a:stretch/>
        </p:blipFill>
        <p:spPr>
          <a:xfrm>
            <a:off x="7028323" y="2311376"/>
            <a:ext cx="1869447" cy="2599502"/>
          </a:xfrm>
          <a:prstGeom prst="rect">
            <a:avLst/>
          </a:prstGeom>
          <a:noFill/>
          <a:ln>
            <a:noFill/>
          </a:ln>
        </p:spPr>
      </p:pic>
      <p:pic>
        <p:nvPicPr>
          <p:cNvPr id="9" name="Google Shape;137;p4">
            <a:extLst>
              <a:ext uri="{FF2B5EF4-FFF2-40B4-BE49-F238E27FC236}">
                <a16:creationId xmlns:a16="http://schemas.microsoft.com/office/drawing/2014/main" id="{4A99741F-C4E0-BB50-368E-9939F81CE44E}"/>
              </a:ext>
            </a:extLst>
          </p:cNvPr>
          <p:cNvPicPr preferRelativeResize="0"/>
          <p:nvPr/>
        </p:nvPicPr>
        <p:blipFill rotWithShape="1">
          <a:blip r:embed="rId3">
            <a:alphaModFix/>
          </a:blip>
          <a:srcRect/>
          <a:stretch/>
        </p:blipFill>
        <p:spPr>
          <a:xfrm>
            <a:off x="3347087" y="2277298"/>
            <a:ext cx="3569189" cy="2333900"/>
          </a:xfrm>
          <a:prstGeom prst="rect">
            <a:avLst/>
          </a:prstGeom>
          <a:noFill/>
          <a:ln>
            <a:noFill/>
          </a:ln>
        </p:spPr>
      </p:pic>
      <p:pic>
        <p:nvPicPr>
          <p:cNvPr id="10" name="Google Shape;138;p4">
            <a:extLst>
              <a:ext uri="{FF2B5EF4-FFF2-40B4-BE49-F238E27FC236}">
                <a16:creationId xmlns:a16="http://schemas.microsoft.com/office/drawing/2014/main" id="{DFB26F81-088B-C3A2-0E52-7696F65420CE}"/>
              </a:ext>
            </a:extLst>
          </p:cNvPr>
          <p:cNvPicPr preferRelativeResize="0"/>
          <p:nvPr/>
        </p:nvPicPr>
        <p:blipFill rotWithShape="1">
          <a:blip r:embed="rId4">
            <a:alphaModFix/>
          </a:blip>
          <a:srcRect/>
          <a:stretch/>
        </p:blipFill>
        <p:spPr>
          <a:xfrm>
            <a:off x="3347088" y="4102018"/>
            <a:ext cx="3739512" cy="2333900"/>
          </a:xfrm>
          <a:prstGeom prst="rect">
            <a:avLst/>
          </a:prstGeom>
          <a:noFill/>
          <a:ln>
            <a:noFill/>
          </a:ln>
        </p:spPr>
      </p:pic>
      <p:sp>
        <p:nvSpPr>
          <p:cNvPr id="11" name="TextBox 10">
            <a:extLst>
              <a:ext uri="{FF2B5EF4-FFF2-40B4-BE49-F238E27FC236}">
                <a16:creationId xmlns:a16="http://schemas.microsoft.com/office/drawing/2014/main" id="{A893EB8B-0A5E-F40D-FF71-70A7C2B909CF}"/>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349544638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458200"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3.1. Timeline – DRAFT ONLY, this is an update of the 2023 schedule. More to follow. </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cxnSp>
        <p:nvCxnSpPr>
          <p:cNvPr id="2" name="Straight Arrow Connector 1">
            <a:extLst>
              <a:ext uri="{FF2B5EF4-FFF2-40B4-BE49-F238E27FC236}">
                <a16:creationId xmlns:a16="http://schemas.microsoft.com/office/drawing/2014/main" id="{FC19EA45-0F67-68E3-33C8-4164680A014C}"/>
              </a:ext>
            </a:extLst>
          </p:cNvPr>
          <p:cNvCxnSpPr>
            <a:cxnSpLocks/>
          </p:cNvCxnSpPr>
          <p:nvPr/>
        </p:nvCxnSpPr>
        <p:spPr>
          <a:xfrm>
            <a:off x="291502" y="17526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pic>
        <p:nvPicPr>
          <p:cNvPr id="9" name="Picture 8">
            <a:extLst>
              <a:ext uri="{FF2B5EF4-FFF2-40B4-BE49-F238E27FC236}">
                <a16:creationId xmlns:a16="http://schemas.microsoft.com/office/drawing/2014/main" id="{DFAA091D-B461-8F3C-1065-499A55B02320}"/>
              </a:ext>
            </a:extLst>
          </p:cNvPr>
          <p:cNvPicPr>
            <a:picLocks noChangeAspect="1"/>
          </p:cNvPicPr>
          <p:nvPr/>
        </p:nvPicPr>
        <p:blipFill>
          <a:blip r:embed="rId2"/>
          <a:stretch>
            <a:fillRect/>
          </a:stretch>
        </p:blipFill>
        <p:spPr>
          <a:xfrm>
            <a:off x="1583323" y="1282411"/>
            <a:ext cx="5697601" cy="1288051"/>
          </a:xfrm>
          <a:prstGeom prst="rect">
            <a:avLst/>
          </a:prstGeom>
          <a:noFill/>
          <a:ln w="19050">
            <a:solidFill>
              <a:schemeClr val="tx1"/>
            </a:solidFill>
          </a:ln>
        </p:spPr>
      </p:pic>
      <p:pic>
        <p:nvPicPr>
          <p:cNvPr id="10" name="Picture 9">
            <a:extLst>
              <a:ext uri="{FF2B5EF4-FFF2-40B4-BE49-F238E27FC236}">
                <a16:creationId xmlns:a16="http://schemas.microsoft.com/office/drawing/2014/main" id="{6737758A-F0CE-C6FB-E0D6-3C6DB4829CCE}"/>
              </a:ext>
            </a:extLst>
          </p:cNvPr>
          <p:cNvPicPr>
            <a:picLocks noChangeAspect="1"/>
          </p:cNvPicPr>
          <p:nvPr/>
        </p:nvPicPr>
        <p:blipFill>
          <a:blip r:embed="rId3"/>
          <a:stretch>
            <a:fillRect/>
          </a:stretch>
        </p:blipFill>
        <p:spPr>
          <a:xfrm>
            <a:off x="1583323" y="2623615"/>
            <a:ext cx="5697601" cy="1843359"/>
          </a:xfrm>
          <a:prstGeom prst="rect">
            <a:avLst/>
          </a:prstGeom>
          <a:noFill/>
          <a:ln w="19050">
            <a:solidFill>
              <a:schemeClr val="tx1"/>
            </a:solidFill>
          </a:ln>
        </p:spPr>
      </p:pic>
      <p:cxnSp>
        <p:nvCxnSpPr>
          <p:cNvPr id="11" name="Straight Arrow Connector 10">
            <a:extLst>
              <a:ext uri="{FF2B5EF4-FFF2-40B4-BE49-F238E27FC236}">
                <a16:creationId xmlns:a16="http://schemas.microsoft.com/office/drawing/2014/main" id="{0FB4921D-4D73-AC37-85EC-4187AA20F3DC}"/>
              </a:ext>
            </a:extLst>
          </p:cNvPr>
          <p:cNvCxnSpPr/>
          <p:nvPr/>
        </p:nvCxnSpPr>
        <p:spPr>
          <a:xfrm>
            <a:off x="291502" y="3538134"/>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pic>
        <p:nvPicPr>
          <p:cNvPr id="12" name="Picture 11">
            <a:extLst>
              <a:ext uri="{FF2B5EF4-FFF2-40B4-BE49-F238E27FC236}">
                <a16:creationId xmlns:a16="http://schemas.microsoft.com/office/drawing/2014/main" id="{7CE6E5A6-CFFA-61DA-0A4C-34E577DBE103}"/>
              </a:ext>
            </a:extLst>
          </p:cNvPr>
          <p:cNvPicPr>
            <a:picLocks noChangeAspect="1"/>
          </p:cNvPicPr>
          <p:nvPr/>
        </p:nvPicPr>
        <p:blipFill>
          <a:blip r:embed="rId4"/>
          <a:stretch>
            <a:fillRect/>
          </a:stretch>
        </p:blipFill>
        <p:spPr>
          <a:xfrm>
            <a:off x="1583323" y="4519616"/>
            <a:ext cx="5697601" cy="1848011"/>
          </a:xfrm>
          <a:prstGeom prst="rect">
            <a:avLst/>
          </a:prstGeom>
          <a:noFill/>
          <a:ln w="19050">
            <a:solidFill>
              <a:schemeClr val="tx1"/>
            </a:solidFill>
          </a:ln>
        </p:spPr>
      </p:pic>
      <p:cxnSp>
        <p:nvCxnSpPr>
          <p:cNvPr id="13" name="Straight Arrow Connector 12">
            <a:extLst>
              <a:ext uri="{FF2B5EF4-FFF2-40B4-BE49-F238E27FC236}">
                <a16:creationId xmlns:a16="http://schemas.microsoft.com/office/drawing/2014/main" id="{B4528BF2-1AB2-80FF-3BD8-037A50CC9CB4}"/>
              </a:ext>
            </a:extLst>
          </p:cNvPr>
          <p:cNvCxnSpPr>
            <a:cxnSpLocks/>
          </p:cNvCxnSpPr>
          <p:nvPr/>
        </p:nvCxnSpPr>
        <p:spPr>
          <a:xfrm>
            <a:off x="304799" y="50292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172C8676-3623-2BF7-4F44-7F4DCC82CBA0}"/>
              </a:ext>
            </a:extLst>
          </p:cNvPr>
          <p:cNvCxnSpPr>
            <a:cxnSpLocks/>
          </p:cNvCxnSpPr>
          <p:nvPr/>
        </p:nvCxnSpPr>
        <p:spPr>
          <a:xfrm flipV="1">
            <a:off x="548667" y="5048634"/>
            <a:ext cx="918492" cy="878245"/>
          </a:xfrm>
          <a:prstGeom prst="straightConnector1">
            <a:avLst/>
          </a:prstGeom>
          <a:ln w="762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9" name="TextBox 18">
            <a:extLst>
              <a:ext uri="{FF2B5EF4-FFF2-40B4-BE49-F238E27FC236}">
                <a16:creationId xmlns:a16="http://schemas.microsoft.com/office/drawing/2014/main" id="{D31A90EB-F535-0925-C28F-B452C16F8304}"/>
              </a:ext>
            </a:extLst>
          </p:cNvPr>
          <p:cNvSpPr txBox="1"/>
          <p:nvPr/>
        </p:nvSpPr>
        <p:spPr>
          <a:xfrm>
            <a:off x="1368104" y="5091549"/>
            <a:ext cx="239168" cy="261610"/>
          </a:xfrm>
          <a:prstGeom prst="rect">
            <a:avLst/>
          </a:prstGeom>
          <a:noFill/>
        </p:spPr>
        <p:txBody>
          <a:bodyPr wrap="none" rtlCol="0">
            <a:spAutoFit/>
          </a:bodyPr>
          <a:lstStyle/>
          <a:p>
            <a:r>
              <a:rPr lang="de-DE" sz="1100"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1F271F85-7536-8747-7C33-4EB35F961F2E}"/>
              </a:ext>
            </a:extLst>
          </p:cNvPr>
          <p:cNvSpPr txBox="1"/>
          <p:nvPr/>
        </p:nvSpPr>
        <p:spPr>
          <a:xfrm>
            <a:off x="76200" y="6574795"/>
            <a:ext cx="1830950"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 BULGER: </a:t>
            </a:r>
            <a:r>
              <a:rPr lang="de-DE" sz="1000" dirty="0" err="1">
                <a:latin typeface="Arial" panose="020B0604020202020204" pitchFamily="34" charset="0"/>
                <a:cs typeface="Arial" panose="020B0604020202020204" pitchFamily="34" charset="0"/>
              </a:rPr>
              <a:t>this</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means</a:t>
            </a:r>
            <a:r>
              <a:rPr lang="de-DE" sz="1000" dirty="0">
                <a:latin typeface="Arial" panose="020B0604020202020204" pitchFamily="34" charset="0"/>
                <a:cs typeface="Arial" panose="020B0604020202020204" pitchFamily="34" charset="0"/>
              </a:rPr>
              <a:t> YOU.</a:t>
            </a:r>
          </a:p>
        </p:txBody>
      </p:sp>
      <p:sp>
        <p:nvSpPr>
          <p:cNvPr id="23" name="TextBox 22">
            <a:extLst>
              <a:ext uri="{FF2B5EF4-FFF2-40B4-BE49-F238E27FC236}">
                <a16:creationId xmlns:a16="http://schemas.microsoft.com/office/drawing/2014/main" id="{1144A926-CEAC-555A-FD0F-7AC3D9B3BB36}"/>
              </a:ext>
            </a:extLst>
          </p:cNvPr>
          <p:cNvSpPr txBox="1"/>
          <p:nvPr/>
        </p:nvSpPr>
        <p:spPr>
          <a:xfrm>
            <a:off x="7242055" y="5926879"/>
            <a:ext cx="1939276" cy="553998"/>
          </a:xfrm>
          <a:prstGeom prst="rect">
            <a:avLst/>
          </a:prstGeom>
          <a:noFill/>
        </p:spPr>
        <p:txBody>
          <a:bodyPr wrap="square">
            <a:spAutoFit/>
          </a:bodyPr>
          <a:lstStyle/>
          <a:p>
            <a:r>
              <a:rPr lang="de-DE" sz="600" dirty="0">
                <a:latin typeface="Arial" panose="020B0604020202020204" pitchFamily="34" charset="0"/>
                <a:cs typeface="Arial" panose="020B0604020202020204" pitchFamily="34" charset="0"/>
              </a:rPr>
              <a:t>Sunset March:</a:t>
            </a:r>
            <a:r>
              <a:rPr lang="de-DE" sz="600" dirty="0">
                <a:latin typeface="Arial" panose="020B0604020202020204" pitchFamily="34" charset="0"/>
                <a:cs typeface="Arial" panose="020B0604020202020204" pitchFamily="34" charset="0"/>
                <a:hlinkClick r:id="rId5"/>
              </a:rPr>
              <a:t>  https://www.youtube.com/watch?v=AontzVy2BWA</a:t>
            </a:r>
            <a:endParaRPr lang="de-DE" sz="600" dirty="0">
              <a:latin typeface="Arial" panose="020B0604020202020204" pitchFamily="34" charset="0"/>
              <a:cs typeface="Arial" panose="020B0604020202020204" pitchFamily="34" charset="0"/>
            </a:endParaRPr>
          </a:p>
          <a:p>
            <a:r>
              <a:rPr lang="de-DE" sz="600" dirty="0">
                <a:latin typeface="Arial" panose="020B0604020202020204" pitchFamily="34" charset="0"/>
                <a:cs typeface="Arial" panose="020B0604020202020204" pitchFamily="34" charset="0"/>
              </a:rPr>
              <a:t>Anthony </a:t>
            </a:r>
            <a:r>
              <a:rPr lang="de-DE" sz="600" dirty="0" err="1">
                <a:latin typeface="Arial" panose="020B0604020202020204" pitchFamily="34" charset="0"/>
                <a:cs typeface="Arial" panose="020B0604020202020204" pitchFamily="34" charset="0"/>
              </a:rPr>
              <a:t>Beevor</a:t>
            </a:r>
            <a:r>
              <a:rPr lang="de-DE" sz="600" dirty="0">
                <a:latin typeface="Arial" panose="020B0604020202020204" pitchFamily="34" charset="0"/>
                <a:cs typeface="Arial" panose="020B0604020202020204" pitchFamily="34" charset="0"/>
              </a:rPr>
              <a:t> </a:t>
            </a:r>
            <a:r>
              <a:rPr lang="de-DE" sz="600" dirty="0" err="1">
                <a:latin typeface="Arial" panose="020B0604020202020204" pitchFamily="34" charset="0"/>
                <a:cs typeface="Arial" panose="020B0604020202020204" pitchFamily="34" charset="0"/>
              </a:rPr>
              <a:t>cites</a:t>
            </a:r>
            <a:r>
              <a:rPr lang="de-DE" sz="600" dirty="0">
                <a:latin typeface="Arial" panose="020B0604020202020204" pitchFamily="34" charset="0"/>
                <a:cs typeface="Arial" panose="020B0604020202020204" pitchFamily="34" charset="0"/>
              </a:rPr>
              <a:t> 89 KIA, 151 WIA </a:t>
            </a:r>
            <a:r>
              <a:rPr lang="de-DE" sz="600" dirty="0" err="1">
                <a:latin typeface="Arial" panose="020B0604020202020204" pitchFamily="34" charset="0"/>
                <a:cs typeface="Arial" panose="020B0604020202020204" pitchFamily="34" charset="0"/>
              </a:rPr>
              <a:t>for</a:t>
            </a:r>
            <a:r>
              <a:rPr lang="de-DE" sz="600" dirty="0">
                <a:latin typeface="Arial" panose="020B0604020202020204" pitchFamily="34" charset="0"/>
                <a:cs typeface="Arial" panose="020B0604020202020204" pitchFamily="34" charset="0"/>
              </a:rPr>
              <a:t> </a:t>
            </a:r>
            <a:r>
              <a:rPr lang="de-DE" sz="600" dirty="0" err="1">
                <a:latin typeface="Arial" panose="020B0604020202020204" pitchFamily="34" charset="0"/>
                <a:cs typeface="Arial" panose="020B0604020202020204" pitchFamily="34" charset="0"/>
              </a:rPr>
              <a:t>both</a:t>
            </a:r>
            <a:r>
              <a:rPr lang="de-DE" sz="600" dirty="0">
                <a:latin typeface="Arial" panose="020B0604020202020204" pitchFamily="34" charset="0"/>
                <a:cs typeface="Arial" panose="020B0604020202020204" pitchFamily="34" charset="0"/>
              </a:rPr>
              <a:t> 82nd and Engineers, “The Battle </a:t>
            </a:r>
            <a:r>
              <a:rPr lang="de-DE" sz="600" dirty="0" err="1">
                <a:latin typeface="Arial" panose="020B0604020202020204" pitchFamily="34" charset="0"/>
                <a:cs typeface="Arial" panose="020B0604020202020204" pitchFamily="34" charset="0"/>
              </a:rPr>
              <a:t>of</a:t>
            </a:r>
            <a:r>
              <a:rPr lang="de-DE" sz="600" dirty="0">
                <a:latin typeface="Arial" panose="020B0604020202020204" pitchFamily="34" charset="0"/>
                <a:cs typeface="Arial" panose="020B0604020202020204" pitchFamily="34" charset="0"/>
              </a:rPr>
              <a:t> Arnheim“, Penguin Books, 2019, p.219.</a:t>
            </a:r>
          </a:p>
        </p:txBody>
      </p:sp>
      <p:sp>
        <p:nvSpPr>
          <p:cNvPr id="5" name="TextBox 4">
            <a:extLst>
              <a:ext uri="{FF2B5EF4-FFF2-40B4-BE49-F238E27FC236}">
                <a16:creationId xmlns:a16="http://schemas.microsoft.com/office/drawing/2014/main" id="{1B30CBCB-5F3E-FA12-03F1-D880E54B75C3}"/>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30235683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458200"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3.1. Timeline (draft)</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cxnSp>
        <p:nvCxnSpPr>
          <p:cNvPr id="2" name="Straight Arrow Connector 1">
            <a:extLst>
              <a:ext uri="{FF2B5EF4-FFF2-40B4-BE49-F238E27FC236}">
                <a16:creationId xmlns:a16="http://schemas.microsoft.com/office/drawing/2014/main" id="{FC19EA45-0F67-68E3-33C8-4164680A014C}"/>
              </a:ext>
            </a:extLst>
          </p:cNvPr>
          <p:cNvCxnSpPr>
            <a:cxnSpLocks/>
          </p:cNvCxnSpPr>
          <p:nvPr/>
        </p:nvCxnSpPr>
        <p:spPr>
          <a:xfrm>
            <a:off x="304799" y="19812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a:extLst>
              <a:ext uri="{FF2B5EF4-FFF2-40B4-BE49-F238E27FC236}">
                <a16:creationId xmlns:a16="http://schemas.microsoft.com/office/drawing/2014/main" id="{0FB4921D-4D73-AC37-85EC-4187AA20F3DC}"/>
              </a:ext>
            </a:extLst>
          </p:cNvPr>
          <p:cNvCxnSpPr/>
          <p:nvPr/>
        </p:nvCxnSpPr>
        <p:spPr>
          <a:xfrm>
            <a:off x="304799" y="38100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pic>
        <p:nvPicPr>
          <p:cNvPr id="6" name="Picture 5">
            <a:extLst>
              <a:ext uri="{FF2B5EF4-FFF2-40B4-BE49-F238E27FC236}">
                <a16:creationId xmlns:a16="http://schemas.microsoft.com/office/drawing/2014/main" id="{BBCDCDDE-AE39-C83E-C739-FC3AA152700C}"/>
              </a:ext>
            </a:extLst>
          </p:cNvPr>
          <p:cNvPicPr>
            <a:picLocks noChangeAspect="1"/>
          </p:cNvPicPr>
          <p:nvPr/>
        </p:nvPicPr>
        <p:blipFill>
          <a:blip r:embed="rId2"/>
          <a:stretch>
            <a:fillRect/>
          </a:stretch>
        </p:blipFill>
        <p:spPr>
          <a:xfrm>
            <a:off x="1583322" y="3112322"/>
            <a:ext cx="5697599" cy="1625600"/>
          </a:xfrm>
          <a:prstGeom prst="rect">
            <a:avLst/>
          </a:prstGeom>
          <a:ln w="19050">
            <a:solidFill>
              <a:schemeClr val="tx1"/>
            </a:solidFill>
          </a:ln>
        </p:spPr>
      </p:pic>
      <p:pic>
        <p:nvPicPr>
          <p:cNvPr id="8" name="Picture 7">
            <a:extLst>
              <a:ext uri="{FF2B5EF4-FFF2-40B4-BE49-F238E27FC236}">
                <a16:creationId xmlns:a16="http://schemas.microsoft.com/office/drawing/2014/main" id="{568AB76E-A40C-C853-CDA5-4B7EFAD94695}"/>
              </a:ext>
            </a:extLst>
          </p:cNvPr>
          <p:cNvPicPr>
            <a:picLocks noChangeAspect="1"/>
          </p:cNvPicPr>
          <p:nvPr/>
        </p:nvPicPr>
        <p:blipFill>
          <a:blip r:embed="rId3"/>
          <a:stretch>
            <a:fillRect/>
          </a:stretch>
        </p:blipFill>
        <p:spPr>
          <a:xfrm>
            <a:off x="1583323" y="1281769"/>
            <a:ext cx="5697600" cy="1714500"/>
          </a:xfrm>
          <a:prstGeom prst="rect">
            <a:avLst/>
          </a:prstGeom>
          <a:noFill/>
          <a:ln w="19050">
            <a:solidFill>
              <a:schemeClr val="tx1"/>
            </a:solidFill>
          </a:ln>
        </p:spPr>
      </p:pic>
      <p:sp>
        <p:nvSpPr>
          <p:cNvPr id="15" name="TextBox 14">
            <a:extLst>
              <a:ext uri="{FF2B5EF4-FFF2-40B4-BE49-F238E27FC236}">
                <a16:creationId xmlns:a16="http://schemas.microsoft.com/office/drawing/2014/main" id="{03555280-16E5-F2A0-C34F-11C76346E396}"/>
              </a:ext>
            </a:extLst>
          </p:cNvPr>
          <p:cNvSpPr txBox="1"/>
          <p:nvPr/>
        </p:nvSpPr>
        <p:spPr>
          <a:xfrm>
            <a:off x="7383790" y="1224802"/>
            <a:ext cx="1253476"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Route: Day of </a:t>
            </a:r>
            <a:r>
              <a:rPr lang="en-US" sz="1100" dirty="0" err="1">
                <a:solidFill>
                  <a:srgbClr val="000000"/>
                </a:solidFill>
                <a:latin typeface="Arial"/>
              </a:rPr>
              <a:t>Elst</a:t>
            </a:r>
            <a:endParaRPr lang="en-US" sz="1100" dirty="0">
              <a:solidFill>
                <a:srgbClr val="000000"/>
              </a:solidFill>
              <a:latin typeface="Arial"/>
            </a:endParaRPr>
          </a:p>
        </p:txBody>
      </p:sp>
      <p:sp>
        <p:nvSpPr>
          <p:cNvPr id="16" name="TextBox 15">
            <a:extLst>
              <a:ext uri="{FF2B5EF4-FFF2-40B4-BE49-F238E27FC236}">
                <a16:creationId xmlns:a16="http://schemas.microsoft.com/office/drawing/2014/main" id="{02909376-ECDC-33E1-FBCC-FDDEA0290297}"/>
              </a:ext>
            </a:extLst>
          </p:cNvPr>
          <p:cNvSpPr txBox="1"/>
          <p:nvPr/>
        </p:nvSpPr>
        <p:spPr>
          <a:xfrm>
            <a:off x="7383787" y="3069694"/>
            <a:ext cx="1752526"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Route: Day of </a:t>
            </a:r>
            <a:r>
              <a:rPr lang="en-US" sz="1100" dirty="0" err="1">
                <a:solidFill>
                  <a:srgbClr val="000000"/>
                </a:solidFill>
                <a:latin typeface="Arial"/>
              </a:rPr>
              <a:t>Wijchen</a:t>
            </a:r>
            <a:endParaRPr lang="en-US" sz="1100" dirty="0">
              <a:solidFill>
                <a:srgbClr val="000000"/>
              </a:solidFill>
              <a:latin typeface="Arial"/>
            </a:endParaRPr>
          </a:p>
        </p:txBody>
      </p:sp>
      <p:sp>
        <p:nvSpPr>
          <p:cNvPr id="5" name="TextBox 4">
            <a:extLst>
              <a:ext uri="{FF2B5EF4-FFF2-40B4-BE49-F238E27FC236}">
                <a16:creationId xmlns:a16="http://schemas.microsoft.com/office/drawing/2014/main" id="{05022A7E-A921-50AF-C7A3-99FE209D47D4}"/>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286167117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0A5C6-EA8C-4BBF-1709-C279DB095967}"/>
              </a:ext>
            </a:extLst>
          </p:cNvPr>
          <p:cNvSpPr txBox="1"/>
          <p:nvPr/>
        </p:nvSpPr>
        <p:spPr>
          <a:xfrm>
            <a:off x="457200" y="990600"/>
            <a:ext cx="8458200"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3.1. Timeline (draft)</a:t>
            </a:r>
          </a:p>
        </p:txBody>
      </p:sp>
      <p:sp>
        <p:nvSpPr>
          <p:cNvPr id="7" name="Title 2">
            <a:extLst>
              <a:ext uri="{FF2B5EF4-FFF2-40B4-BE49-F238E27FC236}">
                <a16:creationId xmlns:a16="http://schemas.microsoft.com/office/drawing/2014/main" id="{6B09CFFB-40A3-BB57-CCC8-D976AFE4D0D6}"/>
              </a:ext>
            </a:extLst>
          </p:cNvPr>
          <p:cNvSpPr txBox="1">
            <a:spLocks/>
          </p:cNvSpPr>
          <p:nvPr/>
        </p:nvSpPr>
        <p:spPr>
          <a:xfrm>
            <a:off x="0" y="152400"/>
            <a:ext cx="9144000" cy="369332"/>
          </a:xfrm>
          <a:prstGeom prst="rect">
            <a:avLst/>
          </a:prstGeom>
        </p:spPr>
        <p:txBody>
          <a:bodyPr/>
          <a:lstStyle/>
          <a:p>
            <a:pPr algn="ctr" defTabSz="685800">
              <a:defRPr/>
            </a:pPr>
            <a:r>
              <a:rPr lang="en-US" dirty="0">
                <a:solidFill>
                  <a:srgbClr val="000000"/>
                </a:solidFill>
                <a:latin typeface="Arial" pitchFamily="34" charset="0"/>
                <a:cs typeface="Arial" pitchFamily="34" charset="0"/>
              </a:rPr>
              <a:t>3. The March</a:t>
            </a:r>
          </a:p>
        </p:txBody>
      </p:sp>
      <p:cxnSp>
        <p:nvCxnSpPr>
          <p:cNvPr id="2" name="Straight Arrow Connector 1">
            <a:extLst>
              <a:ext uri="{FF2B5EF4-FFF2-40B4-BE49-F238E27FC236}">
                <a16:creationId xmlns:a16="http://schemas.microsoft.com/office/drawing/2014/main" id="{FC19EA45-0F67-68E3-33C8-4164680A014C}"/>
              </a:ext>
            </a:extLst>
          </p:cNvPr>
          <p:cNvCxnSpPr>
            <a:cxnSpLocks/>
          </p:cNvCxnSpPr>
          <p:nvPr/>
        </p:nvCxnSpPr>
        <p:spPr>
          <a:xfrm>
            <a:off x="304799" y="20574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a:extLst>
              <a:ext uri="{FF2B5EF4-FFF2-40B4-BE49-F238E27FC236}">
                <a16:creationId xmlns:a16="http://schemas.microsoft.com/office/drawing/2014/main" id="{0FB4921D-4D73-AC37-85EC-4187AA20F3DC}"/>
              </a:ext>
            </a:extLst>
          </p:cNvPr>
          <p:cNvCxnSpPr/>
          <p:nvPr/>
        </p:nvCxnSpPr>
        <p:spPr>
          <a:xfrm>
            <a:off x="304799" y="38862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pic>
        <p:nvPicPr>
          <p:cNvPr id="5" name="Picture 4">
            <a:extLst>
              <a:ext uri="{FF2B5EF4-FFF2-40B4-BE49-F238E27FC236}">
                <a16:creationId xmlns:a16="http://schemas.microsoft.com/office/drawing/2014/main" id="{EDBA61FC-AACC-56BD-4F4C-BA0338F79DEA}"/>
              </a:ext>
            </a:extLst>
          </p:cNvPr>
          <p:cNvPicPr>
            <a:picLocks noChangeAspect="1"/>
          </p:cNvPicPr>
          <p:nvPr/>
        </p:nvPicPr>
        <p:blipFill>
          <a:blip r:embed="rId2"/>
          <a:stretch>
            <a:fillRect/>
          </a:stretch>
        </p:blipFill>
        <p:spPr>
          <a:xfrm>
            <a:off x="1583322" y="1281769"/>
            <a:ext cx="5697598" cy="2095500"/>
          </a:xfrm>
          <a:prstGeom prst="rect">
            <a:avLst/>
          </a:prstGeom>
          <a:ln w="19050">
            <a:solidFill>
              <a:schemeClr val="tx1"/>
            </a:solidFill>
          </a:ln>
        </p:spPr>
      </p:pic>
      <p:cxnSp>
        <p:nvCxnSpPr>
          <p:cNvPr id="9" name="Straight Arrow Connector 8">
            <a:extLst>
              <a:ext uri="{FF2B5EF4-FFF2-40B4-BE49-F238E27FC236}">
                <a16:creationId xmlns:a16="http://schemas.microsoft.com/office/drawing/2014/main" id="{DF93E6E7-3E29-EAD4-BE7A-7FAB2BD2D2CC}"/>
              </a:ext>
            </a:extLst>
          </p:cNvPr>
          <p:cNvCxnSpPr>
            <a:cxnSpLocks/>
          </p:cNvCxnSpPr>
          <p:nvPr/>
        </p:nvCxnSpPr>
        <p:spPr>
          <a:xfrm>
            <a:off x="304799" y="17526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pic>
        <p:nvPicPr>
          <p:cNvPr id="10" name="Picture 9">
            <a:extLst>
              <a:ext uri="{FF2B5EF4-FFF2-40B4-BE49-F238E27FC236}">
                <a16:creationId xmlns:a16="http://schemas.microsoft.com/office/drawing/2014/main" id="{524992BC-BEB8-1AD1-48A4-389B05208B3E}"/>
              </a:ext>
            </a:extLst>
          </p:cNvPr>
          <p:cNvPicPr>
            <a:picLocks noChangeAspect="1"/>
          </p:cNvPicPr>
          <p:nvPr/>
        </p:nvPicPr>
        <p:blipFill>
          <a:blip r:embed="rId3"/>
          <a:stretch>
            <a:fillRect/>
          </a:stretch>
        </p:blipFill>
        <p:spPr>
          <a:xfrm>
            <a:off x="1567468" y="3429000"/>
            <a:ext cx="5713452" cy="2197100"/>
          </a:xfrm>
          <a:prstGeom prst="rect">
            <a:avLst/>
          </a:prstGeom>
          <a:ln w="19050">
            <a:solidFill>
              <a:schemeClr val="tx1"/>
            </a:solidFill>
          </a:ln>
        </p:spPr>
      </p:pic>
      <p:cxnSp>
        <p:nvCxnSpPr>
          <p:cNvPr id="12" name="Straight Arrow Connector 11">
            <a:extLst>
              <a:ext uri="{FF2B5EF4-FFF2-40B4-BE49-F238E27FC236}">
                <a16:creationId xmlns:a16="http://schemas.microsoft.com/office/drawing/2014/main" id="{907EE302-22BF-9933-7376-D68733327AE9}"/>
              </a:ext>
            </a:extLst>
          </p:cNvPr>
          <p:cNvCxnSpPr>
            <a:cxnSpLocks/>
          </p:cNvCxnSpPr>
          <p:nvPr/>
        </p:nvCxnSpPr>
        <p:spPr>
          <a:xfrm>
            <a:off x="304799" y="4343400"/>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48F2E321-4EF5-A384-8AE3-965F202B7FB6}"/>
              </a:ext>
            </a:extLst>
          </p:cNvPr>
          <p:cNvSpPr txBox="1"/>
          <p:nvPr/>
        </p:nvSpPr>
        <p:spPr>
          <a:xfrm>
            <a:off x="1344154" y="1541736"/>
            <a:ext cx="239168" cy="261610"/>
          </a:xfrm>
          <a:prstGeom prst="rect">
            <a:avLst/>
          </a:prstGeom>
          <a:noFill/>
        </p:spPr>
        <p:txBody>
          <a:bodyPr wrap="none" rtlCol="0">
            <a:spAutoFit/>
          </a:bodyPr>
          <a:lstStyle/>
          <a:p>
            <a:r>
              <a:rPr lang="de-DE" sz="1100"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FDFA4899-085E-0C7D-1DE9-9D922242EB0F}"/>
              </a:ext>
            </a:extLst>
          </p:cNvPr>
          <p:cNvSpPr txBox="1"/>
          <p:nvPr/>
        </p:nvSpPr>
        <p:spPr>
          <a:xfrm>
            <a:off x="76200" y="6574795"/>
            <a:ext cx="1830950"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 BULGER: </a:t>
            </a:r>
            <a:r>
              <a:rPr lang="de-DE" sz="1000" dirty="0" err="1">
                <a:latin typeface="Arial" panose="020B0604020202020204" pitchFamily="34" charset="0"/>
                <a:cs typeface="Arial" panose="020B0604020202020204" pitchFamily="34" charset="0"/>
              </a:rPr>
              <a:t>this</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means</a:t>
            </a:r>
            <a:r>
              <a:rPr lang="de-DE" sz="1000" dirty="0">
                <a:latin typeface="Arial" panose="020B0604020202020204" pitchFamily="34" charset="0"/>
                <a:cs typeface="Arial" panose="020B0604020202020204" pitchFamily="34" charset="0"/>
              </a:rPr>
              <a:t> YOU.</a:t>
            </a:r>
          </a:p>
        </p:txBody>
      </p:sp>
      <p:pic>
        <p:nvPicPr>
          <p:cNvPr id="6" name="Picture 5">
            <a:extLst>
              <a:ext uri="{FF2B5EF4-FFF2-40B4-BE49-F238E27FC236}">
                <a16:creationId xmlns:a16="http://schemas.microsoft.com/office/drawing/2014/main" id="{FFA5B4A6-EDDB-8C8F-B78A-3BC8B5B6AF22}"/>
              </a:ext>
            </a:extLst>
          </p:cNvPr>
          <p:cNvPicPr>
            <a:picLocks noChangeAspect="1"/>
          </p:cNvPicPr>
          <p:nvPr/>
        </p:nvPicPr>
        <p:blipFill>
          <a:blip r:embed="rId4"/>
          <a:stretch>
            <a:fillRect/>
          </a:stretch>
        </p:blipFill>
        <p:spPr>
          <a:xfrm>
            <a:off x="1556654" y="5753100"/>
            <a:ext cx="5724266" cy="571500"/>
          </a:xfrm>
          <a:prstGeom prst="rect">
            <a:avLst/>
          </a:prstGeom>
          <a:ln w="19050">
            <a:solidFill>
              <a:schemeClr val="tx1"/>
            </a:solidFill>
          </a:ln>
        </p:spPr>
      </p:pic>
      <p:cxnSp>
        <p:nvCxnSpPr>
          <p:cNvPr id="8" name="Straight Arrow Connector 7">
            <a:extLst>
              <a:ext uri="{FF2B5EF4-FFF2-40B4-BE49-F238E27FC236}">
                <a16:creationId xmlns:a16="http://schemas.microsoft.com/office/drawing/2014/main" id="{C34780E1-7744-1CE6-21F2-3BE4E7E52785}"/>
              </a:ext>
            </a:extLst>
          </p:cNvPr>
          <p:cNvCxnSpPr>
            <a:cxnSpLocks/>
          </p:cNvCxnSpPr>
          <p:nvPr/>
        </p:nvCxnSpPr>
        <p:spPr>
          <a:xfrm>
            <a:off x="304799" y="6291358"/>
            <a:ext cx="1175657" cy="0"/>
          </a:xfrm>
          <a:prstGeom prst="straightConnector1">
            <a:avLst/>
          </a:prstGeom>
          <a:ln w="76200">
            <a:solidFill>
              <a:srgbClr val="FFFF00"/>
            </a:solidFill>
            <a:tailEnd type="triangle"/>
          </a:ln>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8F6FA81E-4494-B7FB-DBE8-4FC3805453D7}"/>
              </a:ext>
            </a:extLst>
          </p:cNvPr>
          <p:cNvSpPr txBox="1"/>
          <p:nvPr/>
        </p:nvSpPr>
        <p:spPr>
          <a:xfrm>
            <a:off x="7375523" y="3371850"/>
            <a:ext cx="1752526"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Route: Day of </a:t>
            </a:r>
            <a:r>
              <a:rPr lang="en-US" sz="1100" dirty="0" err="1">
                <a:solidFill>
                  <a:srgbClr val="000000"/>
                </a:solidFill>
                <a:latin typeface="Arial"/>
              </a:rPr>
              <a:t>Cuijk</a:t>
            </a:r>
            <a:endParaRPr lang="en-US" sz="1100" dirty="0">
              <a:solidFill>
                <a:srgbClr val="000000"/>
              </a:solidFill>
              <a:latin typeface="Arial"/>
            </a:endParaRPr>
          </a:p>
        </p:txBody>
      </p:sp>
      <p:sp>
        <p:nvSpPr>
          <p:cNvPr id="17" name="TextBox 16">
            <a:extLst>
              <a:ext uri="{FF2B5EF4-FFF2-40B4-BE49-F238E27FC236}">
                <a16:creationId xmlns:a16="http://schemas.microsoft.com/office/drawing/2014/main" id="{E39A1A4C-9910-3EB1-8087-162F05B933B7}"/>
              </a:ext>
            </a:extLst>
          </p:cNvPr>
          <p:cNvSpPr txBox="1"/>
          <p:nvPr/>
        </p:nvSpPr>
        <p:spPr>
          <a:xfrm>
            <a:off x="7375523" y="1229127"/>
            <a:ext cx="1752526" cy="238527"/>
          </a:xfrm>
          <a:prstGeom prst="rect">
            <a:avLst/>
          </a:prstGeom>
          <a:solidFill>
            <a:schemeClr val="bg1"/>
          </a:solidFill>
          <a:ln>
            <a:solidFill>
              <a:schemeClr val="bg1"/>
            </a:solidFill>
          </a:ln>
        </p:spPr>
        <p:txBody>
          <a:bodyPr wrap="square" lIns="68580" tIns="68580" rIns="0" bIns="0" rtlCol="0">
            <a:spAutoFit/>
          </a:bodyPr>
          <a:lstStyle/>
          <a:p>
            <a:pPr defTabSz="685800">
              <a:defRPr/>
            </a:pPr>
            <a:r>
              <a:rPr lang="en-US" sz="1100" dirty="0">
                <a:solidFill>
                  <a:srgbClr val="000000"/>
                </a:solidFill>
                <a:latin typeface="Arial"/>
              </a:rPr>
              <a:t>Route: Day of </a:t>
            </a:r>
            <a:r>
              <a:rPr lang="en-US" sz="1100" dirty="0" err="1">
                <a:solidFill>
                  <a:srgbClr val="000000"/>
                </a:solidFill>
                <a:latin typeface="Arial"/>
              </a:rPr>
              <a:t>Groesbeek</a:t>
            </a:r>
            <a:endParaRPr lang="en-US" sz="1100" dirty="0">
              <a:solidFill>
                <a:srgbClr val="000000"/>
              </a:solidFill>
              <a:latin typeface="Arial"/>
            </a:endParaRPr>
          </a:p>
        </p:txBody>
      </p:sp>
      <p:sp>
        <p:nvSpPr>
          <p:cNvPr id="14" name="TextBox 13">
            <a:extLst>
              <a:ext uri="{FF2B5EF4-FFF2-40B4-BE49-F238E27FC236}">
                <a16:creationId xmlns:a16="http://schemas.microsoft.com/office/drawing/2014/main" id="{3212A45A-F062-55ED-782B-279E84931492}"/>
              </a:ext>
            </a:extLst>
          </p:cNvPr>
          <p:cNvSpPr txBox="1"/>
          <p:nvPr/>
        </p:nvSpPr>
        <p:spPr>
          <a:xfrm>
            <a:off x="8029232" y="6634318"/>
            <a:ext cx="1107081" cy="215444"/>
          </a:xfrm>
          <a:prstGeom prst="rect">
            <a:avLst/>
          </a:prstGeom>
          <a:noFill/>
        </p:spPr>
        <p:txBody>
          <a:bodyPr wrap="square">
            <a:spAutoFit/>
          </a:bodyPr>
          <a:lstStyle/>
          <a:p>
            <a:pPr algn="r"/>
            <a:r>
              <a:rPr lang="en-US" sz="800" dirty="0">
                <a:latin typeface="+mn-lt"/>
              </a:rPr>
              <a:t>as of 20240510</a:t>
            </a:r>
          </a:p>
        </p:txBody>
      </p:sp>
    </p:spTree>
    <p:extLst>
      <p:ext uri="{BB962C8B-B14F-4D97-AF65-F5344CB8AC3E}">
        <p14:creationId xmlns:p14="http://schemas.microsoft.com/office/powerpoint/2010/main" val="308616909"/>
      </p:ext>
    </p:extLst>
  </p:cSld>
  <p:clrMapOvr>
    <a:masterClrMapping/>
  </p:clrMapOvr>
  <p:transition advClick="0"/>
</p:sld>
</file>

<file path=ppt/theme/theme1.xml><?xml version="1.0" encoding="utf-8"?>
<a:theme xmlns:a="http://schemas.openxmlformats.org/drawingml/2006/main"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C93F0259CCAD747A6158ACF76D2AACF" ma:contentTypeVersion="0" ma:contentTypeDescription="Create a new document." ma:contentTypeScope="" ma:versionID="3aaf8e738146b0ffb856f12cb8c8ec04">
  <xsd:schema xmlns:xsd="http://www.w3.org/2001/XMLSchema" xmlns:xs="http://www.w3.org/2001/XMLSchema" xmlns:p="http://schemas.microsoft.com/office/2006/metadata/properties" xmlns:ns2="73e5b7cb-bd1a-4b56-a991-0553ca80c708" targetNamespace="http://schemas.microsoft.com/office/2006/metadata/properties" ma:root="true" ma:fieldsID="82b15f6e86dcc66ac629d42c57fda14c" ns2:_="">
    <xsd:import namespace="73e5b7cb-bd1a-4b56-a991-0553ca80c70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5b7cb-bd1a-4b56-a991-0553ca80c7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dlc_DocId xmlns="73e5b7cb-bd1a-4b56-a991-0553ca80c708">YTEPVR7PJXV7-81-6959</_dlc_DocId>
    <_dlc_DocIdUrl xmlns="73e5b7cb-bd1a-4b56-a991-0553ca80c708">
      <Url>https://intranet.eur.army.mil/hq/cmd/cos/dcos/esd/_layouts/DocIdRedir.aspx?ID=YTEPVR7PJXV7-81-6959</Url>
      <Description>YTEPVR7PJXV7-81-6959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780DF6-8EDE-4208-B652-C0EFD5F01DE7}">
  <ds:schemaRefs>
    <ds:schemaRef ds:uri="http://schemas.microsoft.com/sharepoint/events"/>
    <ds:schemaRef ds:uri="http://www.w3.org/2000/xmlns/"/>
  </ds:schemaRefs>
</ds:datastoreItem>
</file>

<file path=customXml/itemProps2.xml><?xml version="1.0" encoding="utf-8"?>
<ds:datastoreItem xmlns:ds="http://schemas.openxmlformats.org/officeDocument/2006/customXml" ds:itemID="{46D752B8-47A8-449F-B01A-3A3348DF7DF6}">
  <ds:schemaRefs>
    <ds:schemaRef ds:uri="http://schemas.microsoft.com/office/2006/metadata/contentType"/>
    <ds:schemaRef ds:uri="http://schemas.microsoft.com/office/2006/metadata/properties/metaAttributes"/>
    <ds:schemaRef ds:uri="http://www.w3.org/2000/xmlns/"/>
    <ds:schemaRef ds:uri="http://www.w3.org/2001/XMLSchema"/>
    <ds:schemaRef ds:uri="73e5b7cb-bd1a-4b56-a991-0553ca80c70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270507-A1DB-4070-89AF-BC587E4C84EE}">
  <ds:schemaRefs>
    <ds:schemaRef ds:uri="http://schemas.microsoft.com/office/2006/metadata/properties"/>
    <ds:schemaRef ds:uri="http://www.w3.org/2000/xmlns/"/>
    <ds:schemaRef ds:uri="73e5b7cb-bd1a-4b56-a991-0553ca80c708"/>
  </ds:schemaRefs>
</ds:datastoreItem>
</file>

<file path=customXml/itemProps4.xml><?xml version="1.0" encoding="utf-8"?>
<ds:datastoreItem xmlns:ds="http://schemas.openxmlformats.org/officeDocument/2006/customXml" ds:itemID="{B178C5E5-D602-4575-84D4-FCAAEA7EC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106339</TotalTime>
  <Words>2921</Words>
  <Application>Microsoft Macintosh PowerPoint</Application>
  <PresentationFormat>On-screen Show (4:3)</PresentationFormat>
  <Paragraphs>344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vt:lpstr>
      <vt:lpstr>Calibri</vt:lpstr>
      <vt:lpstr>Garamond</vt:lpstr>
      <vt:lpstr>Wingdings</vt:lpstr>
      <vt:lpstr>1_2003 03 CG Unclassified Master</vt:lpstr>
      <vt:lpstr>Indoctrination Brief 4Daagse 2024, 16-19 July   USDNM Volunteers Christopher Bulger Mary Merson  Friday 10 MAY 2024 2000 UTC+1  https://www.usnijmegenmarch.com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Mr. Cascio, Conferences and Special Events</Manager>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USLF 2014-11</dc:title>
  <dc:subject>USLF 2014-11</dc:subject>
  <dc:creator>United States Army Europe, Executive Services</dc:creator>
  <cp:lastModifiedBy>Christopher BULGER</cp:lastModifiedBy>
  <cp:revision>3638</cp:revision>
  <cp:lastPrinted>2022-05-03T08:55:14Z</cp:lastPrinted>
  <dcterms:created xsi:type="dcterms:W3CDTF">2007-08-10T01:37:11Z</dcterms:created>
  <dcterms:modified xsi:type="dcterms:W3CDTF">2024-05-14T12:25:37Z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0x0101006C93F0259CCAD747A6158ACF76D2AACF</vt:lpwstr>
  </property>
  <property fmtid="{D5CDD505-2E9C-101B-9397-08002B2CF9AE}" pid="3" name="_dlc_DocIdItemGuid">
    <vt:lpwstr>dfb5e5d7-0339-4f7f-a0e7-a5253cb5c8ef</vt:lpwstr>
  </property>
</Properties>
</file>